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omments/comment19.xml" ContentType="application/vnd.openxmlformats-officedocument.presentationml.comment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omments/comment8.xml" ContentType="application/vnd.openxmlformats-officedocument.presentationml.comments+xml"/>
  <Override PartName="/ppt/comments/comment17.xml" ContentType="application/vnd.openxmlformats-officedocument.presentationml.comment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comments/comment6.xml" ContentType="application/vnd.openxmlformats-officedocument.presentationml.comments+xml"/>
  <Override PartName="/ppt/comments/comment13.xml" ContentType="application/vnd.openxmlformats-officedocument.presentationml.comments+xml"/>
  <Override PartName="/ppt/comments/comment15.xml" ContentType="application/vnd.openxmlformats-officedocument.presentationml.comments+xml"/>
  <Override PartName="/ppt/comments/comment24.xml" ContentType="application/vnd.openxmlformats-officedocument.presentationml.comments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s/comment4.xml" ContentType="application/vnd.openxmlformats-officedocument.presentationml.comments+xml"/>
  <Override PartName="/ppt/comments/comment11.xml" ContentType="application/vnd.openxmlformats-officedocument.presentationml.comments+xml"/>
  <Override PartName="/ppt/comments/comment22.xml" ContentType="application/vnd.openxmlformats-officedocument.presentationml.comments+xml"/>
  <Override PartName="/ppt/commentAuthors.xml" ContentType="application/vnd.openxmlformats-officedocument.presentationml.commentAuthors+xml"/>
  <Override PartName="/ppt/comments/comment2.xml" ContentType="application/vnd.openxmlformats-officedocument.presentationml.comments+xml"/>
  <Override PartName="/ppt/comments/comment20.xml" ContentType="application/vnd.openxmlformats-officedocument.presentationml.comment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omments/comment9.xml" ContentType="application/vnd.openxmlformats-officedocument.presentationml.comments+xml"/>
  <Override PartName="/ppt/comments/comment18.xml" ContentType="application/vnd.openxmlformats-officedocument.presentationml.comment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comments/comment7.xml" ContentType="application/vnd.openxmlformats-officedocument.presentationml.comments+xml"/>
  <Override PartName="/ppt/comments/comment16.xml" ContentType="application/vnd.openxmlformats-officedocument.presentationml.comment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comments/comment5.xml" ContentType="application/vnd.openxmlformats-officedocument.presentationml.comments+xml"/>
  <Override PartName="/ppt/comments/comment14.xml" ContentType="application/vnd.openxmlformats-officedocument.presentationml.comments+xml"/>
  <Override PartName="/ppt/comments/comment23.xml" ContentType="application/vnd.openxmlformats-officedocument.presentationml.comment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comments/comment3.xml" ContentType="application/vnd.openxmlformats-officedocument.presentationml.comments+xml"/>
  <Override PartName="/ppt/comments/comment12.xml" ContentType="application/vnd.openxmlformats-officedocument.presentationml.comments+xml"/>
  <Override PartName="/ppt/comments/comment21.xml" ContentType="application/vnd.openxmlformats-officedocument.presentationml.comment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10.xml" ContentType="application/vnd.openxmlformats-officedocument.presentationml.comments+xml"/>
  <Override PartName="/ppt/slides/slide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" lastIdx="3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3-28T08:28:51.479" idx="1">
    <p:pos x="1332" y="286"/>
    <p:text>Before this slide we need to postion the problem statement. Use the two examples we know about:
- grocery point of sale data
- insurance claim data
and we can could certainly lengthen this list</p:text>
  </p:cm>
  <p:cm authorId="0" dt="2018-03-28T08:31:05.190" idx="2">
    <p:pos x="10" y="10"/>
    <p:text>then break this into two slides with a comment about more resources that eventually that is not enough</p:text>
  </p:cm>
</p:cmLst>
</file>

<file path=ppt/comments/comment1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3-28T08:46:40.948" idx="13">
    <p:pos x="10" y="10"/>
    <p:text>postion this as how to from the previous one.</p:text>
  </p:cm>
  <p:cm authorId="0" dt="2018-03-28T08:48:04.281" idx="14">
    <p:pos x="106" y="106"/>
    <p:text>You seem to be glossing over the key point here - that you are not forced to have 16 or 16*16 or 16*16*16 . . .  groups because of bullet 3. Deserves it's own slide.</p:text>
  </p:cm>
</p:cmLst>
</file>

<file path=ppt/comments/comment1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3-28T08:49:51.267" idx="15">
    <p:pos x="10" y="10"/>
    <p:text>way too complex.
simplify the code for the illustration:
%do segment = 1 to &amp;N
with Segment = &amp;Segment</p:text>
  </p:cm>
  <p:cm authorId="0" dt="2018-03-28T08:53:10.634" idx="16">
    <p:pos x="106" y="106"/>
    <p:text>maybe prefix this with a slide to create a view that includes the Segment variable?</p:text>
  </p:cm>
</p:cmLst>
</file>

<file path=ppt/comments/comment1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3-28T08:49:51.267" idx="17">
    <p:pos x="10" y="10"/>
    <p:text>way too complex.
simplify the code for the illustration:
%do segment = 1 to &amp;N
with Segment = &amp;Segment</p:text>
  </p:cm>
  <p:cm authorId="0" dt="2018-03-28T08:53:10.634" idx="18">
    <p:pos x="106" y="106"/>
    <p:text>maybe prefix this with a slide to create a view that includes the Segment variable?</p:text>
  </p:cm>
</p:cmLst>
</file>

<file path=ppt/comments/comment1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3-28T08:53:59.453" idx="19">
    <p:pos x="10" y="10"/>
    <p:text>and aggregated files are usually much smaller than the input files.</p:text>
  </p:cm>
</p:cmLst>
</file>

<file path=ppt/comments/comment1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3-28T08:55:09.188" idx="20">
    <p:pos x="10" y="10"/>
    <p:text>no need to show this code. just say we are creating a large file with lots of keys.</p:text>
  </p:cm>
</p:cmLst>
</file>

<file path=ppt/comments/comment1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3-28T08:55:57.881" idx="21">
    <p:pos x="10" y="10"/>
    <p:text>reorder these.
- start with 16 or 16*16
- point out the issues
- then show this
- point out the issues
- then the issue of segment=1 to n</p:text>
  </p:cm>
</p:cmLst>
</file>

<file path=ppt/comments/comment1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3-28T08:55:57.881" idx="22">
    <p:pos x="10" y="10"/>
    <p:text>reorder these.
- start with 16 or 16*16
- point out the issues
- then show this
- point out the issues
- then the issue of segment=1 to n</p:text>
  </p:cm>
</p:cmLst>
</file>

<file path=ppt/comments/comment1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3-28T08:55:57.881" idx="23">
    <p:pos x="10" y="10"/>
    <p:text>reorder these.
- start with 16 or 16*16
- point out the issues
- then show this
- point out the issues
- then the issue of segment=1 to n</p:text>
  </p:cm>
</p:cmLst>
</file>

<file path=ppt/comments/comment1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3-28T08:57:21.194" idx="24">
    <p:pos x="10" y="10"/>
    <p:text>no need to show code.;
or show PROC SUMMARY which requires no sorting and mention data setp (perhaps indexed)</p:text>
  </p:cm>
</p:cmLst>
</file>

<file path=ppt/comments/comment1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3-28T08:58:17.113" idx="25">
    <p:pos x="10" y="10"/>
    <p:text>Just say this. Refer to paper. No need to show it.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3-28T08:34:53.833" idx="3">
    <p:pos x="2800" y="984"/>
    <p:text/>
  </p:cm>
</p:cmLst>
</file>

<file path=ppt/comments/comment2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3-28T08:58:48.470" idx="26">
    <p:pos x="10" y="10"/>
    <p:text>delete slide. no need to show this in detail.</p:text>
  </p:cm>
</p:cmLst>
</file>

<file path=ppt/comments/comment2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3-28T09:00:14.270" idx="27">
    <p:pos x="10" y="10"/>
    <p:text>this slide seems out of place. move to the transition I mentioned above - just before you talk about creating segment.</p:text>
  </p:cm>
</p:cmLst>
</file>

<file path=ppt/comments/comment2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3-28T09:00:14.270" idx="28">
    <p:pos x="10" y="10"/>
    <p:text>this slide seems out of place. move to the transition I mentioned above - just before you talk about creating segment.</p:text>
  </p:cm>
</p:cmLst>
</file>

<file path=ppt/comments/comment2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3-28T09:00:14.270" idx="29">
    <p:pos x="10" y="10"/>
    <p:text>this slide seems out of place. move to the transition I mentioned above - just before you talk about creating segment.</p:text>
  </p:cm>
</p:cmLst>
</file>

<file path=ppt/comments/comment2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3-28T08:59:35.096" idx="30">
    <p:pos x="10" y="10"/>
    <p:text>copy this slide to earlier.
then use this to reinforce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3-28T08:36:58.856" idx="4">
    <p:pos x="10" y="10"/>
    <p:text>introduce aggregation here. or perhaps earlier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3-28T08:33:34.284" idx="5">
    <p:pos x="10" y="10"/>
    <p:text>This is a distraction. Why even mention it, Or, if you do, point out how limited it is. Why lead with something we are going to dismiss</p:text>
  </p:cm>
  <p:cm authorId="0" dt="2018-03-28T08:35:43.984" idx="6">
    <p:pos x="3168" y="640"/>
    <p:text>Need to emphasize here the issue of equally sized.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3-28T08:34:53.833" idx="7">
    <p:pos x="3887" y="964"/>
    <p:text/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3-28T08:37:38.351" idx="8">
    <p:pos x="10" y="10"/>
    <p:text>just add a bullet to the previous slide that arbitrary segmention is not an option</p:tex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4-07T19:34:29.567" idx="9">
    <p:pos x="10" y="10"/>
    <p:text>not sure why you list these negatives with hash segmentation.
perhaps I misunderstand the point of the slide.</p:tex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3-28T08:43:07.798" idx="10">
    <p:pos x="10" y="10"/>
    <p:text>need to explain that hashes are not reversible so need a lookup table?</p:text>
  </p:cm>
  <p:cm authorId="0" dt="2018-03-28T08:43:55.693" idx="11">
    <p:pos x="106" y="106"/>
    <p:text>Also point out that we have now reduced the problem so every aggregation is using only one key value.</p:text>
  </p:cm>
</p:cmLst>
</file>

<file path=ppt/comments/comment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3-28T08:44:54.733" idx="12">
    <p:pos x="10" y="10"/>
    <p:text>need to be more explicit.
- position I breaks the data into 16 equally sized groups
- position I and J is 256 groups
- and so on, and so on.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B4AF72-F5CC-4DE2-9B16-C16559E50E79}" type="datetimeFigureOut">
              <a:rPr lang="en-US" smtClean="0"/>
              <a:t>2018-06-17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934BFB-158C-4B24-AF8B-1CF202316E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38263" y="1162050"/>
            <a:ext cx="4181475" cy="31353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38263" y="1162050"/>
            <a:ext cx="4181475" cy="31353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38263" y="1162050"/>
            <a:ext cx="4181475" cy="31353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2018-06-17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2018-06-17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2018-06-17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res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6364" y="256032"/>
            <a:ext cx="7891272" cy="609600"/>
          </a:xfrm>
        </p:spPr>
        <p:txBody>
          <a:bodyPr anchor="ctr" anchorCtr="0">
            <a:noAutofit/>
          </a:bodyPr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2" hasCustomPrompt="1"/>
          </p:nvPr>
        </p:nvSpPr>
        <p:spPr>
          <a:xfrm flipH="1">
            <a:off x="626364" y="853440"/>
            <a:ext cx="7891272" cy="365760"/>
          </a:xfr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defRPr sz="2200" b="0" cap="none" baseline="0">
                <a:solidFill>
                  <a:schemeClr val="accent6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626364" y="1355280"/>
            <a:ext cx="7891272" cy="4857137"/>
          </a:xfrm>
        </p:spPr>
        <p:txBody>
          <a:bodyPr wrap="square" anchor="t" anchorCtr="0">
            <a:normAutofit/>
          </a:bodyPr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buClr>
                <a:schemeClr val="tx1">
                  <a:lumMod val="65000"/>
                  <a:lumOff val="35000"/>
                </a:schemeClr>
              </a:buCl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Clr>
                <a:schemeClr val="tx1">
                  <a:lumMod val="65000"/>
                  <a:lumOff val="35000"/>
                </a:schemeClr>
              </a:buCl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Clr>
                <a:schemeClr val="tx1">
                  <a:lumMod val="65000"/>
                  <a:lumOff val="35000"/>
                </a:schemeClr>
              </a:buCl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Clr>
                <a:schemeClr val="tx1">
                  <a:lumMod val="65000"/>
                  <a:lumOff val="35000"/>
                </a:schemeClr>
              </a:buCl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add text or click an icon to add other content types.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12"/>
            <a:ext cx="1342664" cy="1099301"/>
          </a:xfrm>
          <a:prstGeom prst="rect">
            <a:avLst/>
          </a:prstGeom>
        </p:spPr>
      </p:pic>
    </p:spTree>
    <p:extLst/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6364" y="256032"/>
            <a:ext cx="7891272" cy="609600"/>
          </a:xfrm>
        </p:spPr>
        <p:txBody>
          <a:bodyPr anchor="ctr" anchorCtr="0">
            <a:noAutofit/>
          </a:bodyPr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2" hasCustomPrompt="1"/>
          </p:nvPr>
        </p:nvSpPr>
        <p:spPr>
          <a:xfrm flipH="1">
            <a:off x="626364" y="853440"/>
            <a:ext cx="7891272" cy="365760"/>
          </a:xfr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defRPr sz="2200" b="0" cap="none" baseline="0">
                <a:solidFill>
                  <a:schemeClr val="accent6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626364" y="1355280"/>
            <a:ext cx="7891272" cy="4857137"/>
          </a:xfrm>
        </p:spPr>
        <p:txBody>
          <a:bodyPr wrap="square" anchor="t" anchorCtr="0">
            <a:normAutofit/>
          </a:bodyPr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buClr>
                <a:schemeClr val="tx1">
                  <a:lumMod val="65000"/>
                  <a:lumOff val="35000"/>
                </a:schemeClr>
              </a:buCl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Clr>
                <a:schemeClr val="tx1">
                  <a:lumMod val="65000"/>
                  <a:lumOff val="35000"/>
                </a:schemeClr>
              </a:buCl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Clr>
                <a:schemeClr val="tx1">
                  <a:lumMod val="65000"/>
                  <a:lumOff val="35000"/>
                </a:schemeClr>
              </a:buCl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Clr>
                <a:schemeClr val="tx1">
                  <a:lumMod val="65000"/>
                  <a:lumOff val="35000"/>
                </a:schemeClr>
              </a:buCl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add text or click an icon to add other content types.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308261272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626364" y="256032"/>
            <a:ext cx="7891272" cy="609600"/>
          </a:xfrm>
        </p:spPr>
        <p:txBody>
          <a:bodyPr>
            <a:noAutofit/>
          </a:bodyPr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3" hasCustomPrompt="1"/>
          </p:nvPr>
        </p:nvSpPr>
        <p:spPr>
          <a:xfrm>
            <a:off x="627641" y="853440"/>
            <a:ext cx="7891272" cy="365760"/>
          </a:xfr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defRPr sz="2200" b="0" cap="none" baseline="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4" hasCustomPrompt="1"/>
          </p:nvPr>
        </p:nvSpPr>
        <p:spPr>
          <a:xfrm>
            <a:off x="627641" y="1353312"/>
            <a:ext cx="3886200" cy="4852416"/>
          </a:xfrm>
        </p:spPr>
        <p:txBody>
          <a:bodyPr wrap="square" anchor="t" anchorCtr="0">
            <a:normAutofit/>
          </a:bodyPr>
          <a:lstStyle>
            <a:lvl1pPr>
              <a:defRPr sz="2400" baseline="0">
                <a:solidFill>
                  <a:schemeClr val="tx2"/>
                </a:solidFill>
                <a:latin typeface="+mn-lt"/>
              </a:defRPr>
            </a:lvl1pPr>
            <a:lvl2pPr>
              <a:defRPr sz="2000" baseline="0">
                <a:latin typeface="+mn-lt"/>
              </a:defRPr>
            </a:lvl2pPr>
            <a:lvl3pPr>
              <a:defRPr sz="1600" baseline="0">
                <a:latin typeface="+mn-lt"/>
              </a:defRPr>
            </a:lvl3pPr>
            <a:lvl4pPr>
              <a:defRPr sz="1200" baseline="0">
                <a:latin typeface="+mj-lt"/>
              </a:defRPr>
            </a:lvl4pPr>
            <a:lvl5pPr>
              <a:defRPr sz="1000" baseline="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add text or click an icon to add other content types.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631436" y="1353312"/>
            <a:ext cx="3886200" cy="4852416"/>
          </a:xfrm>
        </p:spPr>
        <p:txBody>
          <a:bodyPr wrap="square" anchor="t" anchorCtr="0">
            <a:normAutofit/>
          </a:bodyPr>
          <a:lstStyle>
            <a:lvl1pPr>
              <a:defRPr sz="2400" baseline="0">
                <a:solidFill>
                  <a:schemeClr val="tx2"/>
                </a:solidFill>
                <a:latin typeface="+mn-lt"/>
              </a:defRPr>
            </a:lvl1pPr>
            <a:lvl2pPr>
              <a:defRPr sz="2000" baseline="0">
                <a:latin typeface="+mn-lt"/>
              </a:defRPr>
            </a:lvl2pPr>
            <a:lvl3pPr>
              <a:defRPr sz="1600" baseline="0">
                <a:latin typeface="+mn-lt"/>
              </a:defRPr>
            </a:lvl3pPr>
            <a:lvl4pPr>
              <a:defRPr sz="1200" baseline="0">
                <a:latin typeface="+mj-lt"/>
              </a:defRPr>
            </a:lvl4pPr>
            <a:lvl5pPr>
              <a:defRPr sz="1000" baseline="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add text or click an icon to add other content types.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59413158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2018-06-17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2018-06-17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2018-06-17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2018-06-17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2018-06-17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2018-06-17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2018-06-17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2018-06-17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2018-06-17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7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9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0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1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2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3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5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6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8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9.xml"/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0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1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2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3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3"/>
          <p:cNvSpPr>
            <a:spLocks noGrp="1"/>
          </p:cNvSpPr>
          <p:nvPr>
            <p:ph type="title"/>
          </p:nvPr>
        </p:nvSpPr>
        <p:spPr>
          <a:xfrm>
            <a:off x="727964" y="974004"/>
            <a:ext cx="7891272" cy="1599861"/>
          </a:xfrm>
        </p:spPr>
        <p:txBody>
          <a:bodyPr/>
          <a:lstStyle/>
          <a:p>
            <a:r>
              <a:rPr lang="en-US" sz="3200" b="1" dirty="0" smtClean="0"/>
              <a:t>Divide And Conquer </a:t>
            </a:r>
            <a:br>
              <a:rPr lang="en-US" sz="3200" b="1" dirty="0" smtClean="0"/>
            </a:br>
            <a:r>
              <a:rPr lang="en-US" sz="3200" b="1" dirty="0" smtClean="0"/>
              <a:t>Using a Hash Function</a:t>
            </a:r>
            <a:endParaRPr lang="en-US" sz="3200" b="1" dirty="0"/>
          </a:p>
        </p:txBody>
      </p:sp>
      <p:sp>
        <p:nvSpPr>
          <p:cNvPr id="14" name="Text Placeholder 5"/>
          <p:cNvSpPr txBox="1">
            <a:spLocks/>
          </p:cNvSpPr>
          <p:nvPr/>
        </p:nvSpPr>
        <p:spPr>
          <a:xfrm flipH="1">
            <a:off x="727964" y="3048001"/>
            <a:ext cx="7891272" cy="1072444"/>
          </a:xfrm>
          <a:prstGeom prst="rect">
            <a:avLst/>
          </a:prstGeom>
        </p:spPr>
        <p:txBody>
          <a:bodyPr/>
          <a:lstStyle>
            <a:lvl1pPr marL="182880" indent="-182880" algn="l" defTabSz="365760" rtl="0" eaLnBrk="1" latinLnBrk="0" hangingPunct="1">
              <a:lnSpc>
                <a:spcPct val="85000"/>
              </a:lnSpc>
              <a:spcBef>
                <a:spcPts val="800"/>
              </a:spcBef>
              <a:spcAft>
                <a:spcPts val="0"/>
              </a:spcAft>
              <a:buClr>
                <a:srgbClr val="5F9A41"/>
              </a:buClr>
              <a:buSzPct val="80000"/>
              <a:buFont typeface="Arial" pitchFamily="34" charset="0"/>
              <a:buChar char="•"/>
              <a:defRPr sz="2000" b="0" kern="1200" cap="none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65760" indent="-182880" algn="l" defTabSz="365760" rtl="0" eaLnBrk="1" latinLnBrk="0" hangingPunct="1">
              <a:lnSpc>
                <a:spcPct val="85000"/>
              </a:lnSpc>
              <a:spcBef>
                <a:spcPts val="80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Char char="•"/>
              <a:tabLst/>
              <a:defRPr sz="18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182880" algn="l" defTabSz="365760" rtl="0" eaLnBrk="1" latinLnBrk="0" hangingPunct="1">
              <a:lnSpc>
                <a:spcPct val="85000"/>
              </a:lnSpc>
              <a:spcBef>
                <a:spcPts val="80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Calibri" panose="020F0502020204030204" pitchFamily="34" charset="0"/>
              <a:buChar char="-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31520" indent="-182880" algn="l" defTabSz="36576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Calibri" panose="020F0502020204030204" pitchFamily="34" charset="0"/>
              <a:buChar char="-"/>
              <a:defRPr sz="12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14400" indent="-182880" algn="l" defTabSz="36576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Calibri" panose="020F0502020204030204" pitchFamily="34" charset="0"/>
              <a:buChar char="-"/>
              <a:defRPr sz="10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97280" indent="-182880" algn="l" defTabSz="365760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80160" indent="-182880" algn="l" defTabSz="365760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63040" indent="-182880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645920" indent="-182880" algn="l" defTabSz="36576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dirty="0">
                <a:solidFill>
                  <a:srgbClr val="1F344C"/>
                </a:solidFill>
              </a:rPr>
              <a:t>Paul </a:t>
            </a:r>
            <a:r>
              <a:rPr lang="en-US" sz="2400" b="1" dirty="0" err="1">
                <a:solidFill>
                  <a:srgbClr val="1F344C"/>
                </a:solidFill>
              </a:rPr>
              <a:t>Dorfman</a:t>
            </a:r>
            <a:r>
              <a:rPr lang="en-US" sz="2400" b="1" dirty="0">
                <a:solidFill>
                  <a:srgbClr val="1F344C"/>
                </a:solidFill>
              </a:rPr>
              <a:t>, </a:t>
            </a:r>
            <a:r>
              <a:rPr lang="en-US" sz="2400" b="1" i="1" dirty="0">
                <a:solidFill>
                  <a:srgbClr val="1F344C"/>
                </a:solidFill>
              </a:rPr>
              <a:t>Independent Consultant</a:t>
            </a:r>
          </a:p>
          <a:p>
            <a:pPr marL="0" indent="0" algn="ctr">
              <a:buNone/>
            </a:pPr>
            <a:r>
              <a:rPr lang="en-US" sz="2400" b="1" dirty="0">
                <a:solidFill>
                  <a:srgbClr val="1F344C"/>
                </a:solidFill>
              </a:rPr>
              <a:t>Don Henderson, </a:t>
            </a:r>
            <a:r>
              <a:rPr lang="en-US" sz="2400" b="1" i="1" dirty="0">
                <a:solidFill>
                  <a:srgbClr val="1F344C"/>
                </a:solidFill>
              </a:rPr>
              <a:t>Henderson Consulting Services, LLC</a:t>
            </a:r>
          </a:p>
        </p:txBody>
      </p:sp>
      <p:sp>
        <p:nvSpPr>
          <p:cNvPr id="15" name="Content Placeholder 4"/>
          <p:cNvSpPr txBox="1">
            <a:spLocks/>
          </p:cNvSpPr>
          <p:nvPr/>
        </p:nvSpPr>
        <p:spPr>
          <a:xfrm>
            <a:off x="626364" y="4888089"/>
            <a:ext cx="7891272" cy="368019"/>
          </a:xfrm>
          <a:prstGeom prst="rect">
            <a:avLst/>
          </a:prstGeom>
        </p:spPr>
        <p:txBody>
          <a:bodyPr/>
          <a:lstStyle>
            <a:lvl1pPr marL="182880" indent="-182880" algn="l" defTabSz="365760" rtl="0" eaLnBrk="1" latinLnBrk="0" hangingPunct="1">
              <a:lnSpc>
                <a:spcPct val="85000"/>
              </a:lnSpc>
              <a:spcBef>
                <a:spcPts val="800"/>
              </a:spcBef>
              <a:spcAft>
                <a:spcPts val="0"/>
              </a:spcAft>
              <a:buClr>
                <a:srgbClr val="5F9A41"/>
              </a:buClr>
              <a:buSzPct val="80000"/>
              <a:buFont typeface="Arial" pitchFamily="34" charset="0"/>
              <a:buChar char="•"/>
              <a:defRPr sz="2000" b="0" kern="1200" cap="none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65760" indent="-182880" algn="l" defTabSz="365760" rtl="0" eaLnBrk="1" latinLnBrk="0" hangingPunct="1">
              <a:lnSpc>
                <a:spcPct val="85000"/>
              </a:lnSpc>
              <a:spcBef>
                <a:spcPts val="80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Char char="•"/>
              <a:tabLst/>
              <a:defRPr sz="18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182880" algn="l" defTabSz="365760" rtl="0" eaLnBrk="1" latinLnBrk="0" hangingPunct="1">
              <a:lnSpc>
                <a:spcPct val="85000"/>
              </a:lnSpc>
              <a:spcBef>
                <a:spcPts val="80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Calibri" panose="020F0502020204030204" pitchFamily="34" charset="0"/>
              <a:buChar char="-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31520" indent="-182880" algn="l" defTabSz="36576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Calibri" panose="020F0502020204030204" pitchFamily="34" charset="0"/>
              <a:buChar char="-"/>
              <a:defRPr sz="12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14400" indent="-182880" algn="l" defTabSz="36576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Calibri" panose="020F0502020204030204" pitchFamily="34" charset="0"/>
              <a:buChar char="-"/>
              <a:defRPr sz="10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97280" indent="-182880" algn="l" defTabSz="365760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80160" indent="-182880" algn="l" defTabSz="365760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63040" indent="-182880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645920" indent="-182880" algn="l" defTabSz="36576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16" name="Title 3"/>
          <p:cNvSpPr txBox="1">
            <a:spLocks/>
          </p:cNvSpPr>
          <p:nvPr/>
        </p:nvSpPr>
        <p:spPr>
          <a:xfrm>
            <a:off x="626364" y="974004"/>
            <a:ext cx="7891272" cy="2469107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noAutofit/>
          </a:bodyPr>
          <a:lstStyle>
            <a:lvl1pPr algn="ctr" defTabSz="182880" rtl="0" eaLnBrk="1" latinLnBrk="0" hangingPunct="1">
              <a:spcBef>
                <a:spcPct val="0"/>
              </a:spcBef>
              <a:buNone/>
              <a:defRPr lang="en-US" sz="28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12338055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364" y="256033"/>
            <a:ext cx="7891272" cy="539097"/>
          </a:xfrm>
        </p:spPr>
        <p:txBody>
          <a:bodyPr/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Arbitrary Segmentation: Will It Work for Aggregation?</a:t>
            </a:r>
            <a:endParaRPr lang="en-US" sz="2400" b="1" dirty="0">
              <a:solidFill>
                <a:srgbClr val="008000"/>
              </a:solidFill>
            </a:endParaRP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="" xmlns:p14="http://schemas.microsoft.com/office/powerpoint/2010/main" val="2115025695"/>
              </p:ext>
            </p:extLst>
          </p:nvPr>
        </p:nvGraphicFramePr>
        <p:xfrm>
          <a:off x="2514600" y="962991"/>
          <a:ext cx="4114800" cy="54167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23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38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338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920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62748"/>
              </a:tblGrid>
              <a:tr h="406400">
                <a:tc>
                  <a:txBody>
                    <a:bodyPr/>
                    <a:lstStyle/>
                    <a:p>
                      <a:r>
                        <a:rPr lang="en-US" sz="1900" b="1" dirty="0" err="1">
                          <a:solidFill>
                            <a:srgbClr val="08649C"/>
                          </a:solidFill>
                          <a:latin typeface="+mn-lt"/>
                          <a:cs typeface="Courier New" pitchFamily="49" charset="0"/>
                        </a:rPr>
                        <a:t>Obs</a:t>
                      </a:r>
                      <a:endParaRPr lang="en-US" sz="1900" b="1" dirty="0">
                        <a:solidFill>
                          <a:srgbClr val="08649C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rgbClr val="08649C"/>
                          </a:solidFill>
                          <a:latin typeface="+mn-lt"/>
                          <a:cs typeface="Courier New" pitchFamily="49" charset="0"/>
                        </a:rPr>
                        <a:t>ID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rgbClr val="08649C"/>
                          </a:solidFill>
                          <a:latin typeface="+mn-lt"/>
                          <a:cs typeface="Courier New" pitchFamily="49" charset="0"/>
                        </a:rPr>
                        <a:t>KEY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rgbClr val="08649C"/>
                          </a:solidFill>
                          <a:latin typeface="+mn-lt"/>
                          <a:cs typeface="Courier New" pitchFamily="49" charset="0"/>
                        </a:rPr>
                        <a:t>VAR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rgbClr val="08649C"/>
                          </a:solidFill>
                          <a:latin typeface="+mn-lt"/>
                          <a:cs typeface="Courier New" pitchFamily="49" charset="0"/>
                        </a:rPr>
                        <a:t>Segment</a:t>
                      </a:r>
                      <a:endParaRPr lang="en-US" sz="1900" b="1" dirty="0">
                        <a:solidFill>
                          <a:srgbClr val="08649C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0035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B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</a:p>
                  </a:txBody>
                  <a:tcPr marT="60960" marB="60960" anchor="ctr" anchorCtr="1"/>
                </a:tc>
                <a:tc rowSpan="5">
                  <a:txBody>
                    <a:bodyPr/>
                    <a:lstStyle/>
                    <a:p>
                      <a:r>
                        <a:rPr lang="en-US" sz="1900" b="1" dirty="0" smtClean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1900" b="1" dirty="0">
                        <a:latin typeface="+mn-lt"/>
                        <a:cs typeface="Courier New" pitchFamily="49" charset="0"/>
                      </a:endParaRPr>
                    </a:p>
                  </a:txBody>
                  <a:tcPr marT="60960" marB="60960" anchor="ctr" anchorCtr="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375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B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/>
                </a:tc>
                <a:tc vMerge="1">
                  <a:txBody>
                    <a:bodyPr/>
                    <a:lstStyle/>
                    <a:p>
                      <a:endParaRPr lang="en-US" sz="1000" b="1" dirty="0">
                        <a:latin typeface="+mn-lt"/>
                        <a:cs typeface="Courier New" pitchFamily="49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3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B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3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/>
                </a:tc>
                <a:tc vMerge="1">
                  <a:txBody>
                    <a:bodyPr/>
                    <a:lstStyle/>
                    <a:p>
                      <a:endParaRPr lang="en-US" sz="1000" b="1" dirty="0">
                        <a:latin typeface="+mn-lt"/>
                        <a:cs typeface="Courier New" pitchFamily="49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4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A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3</a:t>
                      </a:r>
                    </a:p>
                  </a:txBody>
                  <a:tcPr marT="60960" marB="60960" anchor="ctr" anchorCtr="1"/>
                </a:tc>
                <a:tc vMerge="1">
                  <a:txBody>
                    <a:bodyPr/>
                    <a:lstStyle/>
                    <a:p>
                      <a:endParaRPr lang="en-US" sz="1000" b="1" dirty="0">
                        <a:latin typeface="+mn-lt"/>
                        <a:cs typeface="Courier New" pitchFamily="49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375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5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A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</a:p>
                  </a:txBody>
                  <a:tcPr marT="60960" marB="60960" anchor="ctr" anchorCtr="1"/>
                </a:tc>
                <a:tc vMerge="1">
                  <a:txBody>
                    <a:bodyPr/>
                    <a:lstStyle/>
                    <a:p>
                      <a:endParaRPr lang="en-US" sz="1000" b="1" dirty="0">
                        <a:latin typeface="+mn-lt"/>
                        <a:cs typeface="Courier New" pitchFamily="49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375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6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A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3</a:t>
                      </a:r>
                    </a:p>
                  </a:txBody>
                  <a:tcPr marT="60960" marB="60960" anchor="ctr" anchorCtr="1"/>
                </a:tc>
                <a:tc rowSpan="5">
                  <a:txBody>
                    <a:bodyPr/>
                    <a:lstStyle/>
                    <a:p>
                      <a:r>
                        <a:rPr lang="en-US" sz="1900" b="1" dirty="0" smtClean="0">
                          <a:latin typeface="+mn-lt"/>
                          <a:cs typeface="Courier New" pitchFamily="49" charset="0"/>
                        </a:rPr>
                        <a:t>2</a:t>
                      </a:r>
                      <a:endParaRPr lang="en-US" sz="1900" b="1" dirty="0">
                        <a:latin typeface="+mn-lt"/>
                        <a:cs typeface="Courier New" pitchFamily="49" charset="0"/>
                      </a:endParaRPr>
                    </a:p>
                  </a:txBody>
                  <a:tcPr marT="60960" marB="60960" anchor="ctr" anchorCtr="1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375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7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B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3</a:t>
                      </a:r>
                    </a:p>
                  </a:txBody>
                  <a:tcPr marT="60960" marB="60960" anchor="ctr" anchorCtr="1"/>
                </a:tc>
                <a:tc vMerge="1">
                  <a:txBody>
                    <a:bodyPr/>
                    <a:lstStyle/>
                    <a:p>
                      <a:endParaRPr lang="en-US" sz="1000" b="1" dirty="0">
                        <a:latin typeface="+mn-lt"/>
                        <a:cs typeface="Courier New" pitchFamily="49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375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8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B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3</a:t>
                      </a:r>
                    </a:p>
                  </a:txBody>
                  <a:tcPr marT="60960" marB="60960" anchor="ctr" anchorCtr="1"/>
                </a:tc>
                <a:tc vMerge="1">
                  <a:txBody>
                    <a:bodyPr/>
                    <a:lstStyle/>
                    <a:p>
                      <a:endParaRPr lang="en-US" sz="1000" b="1" dirty="0">
                        <a:latin typeface="+mn-lt"/>
                        <a:cs typeface="Courier New" pitchFamily="49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375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9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A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3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/>
                </a:tc>
                <a:tc vMerge="1">
                  <a:txBody>
                    <a:bodyPr/>
                    <a:lstStyle/>
                    <a:p>
                      <a:endParaRPr lang="en-US" sz="1000" b="1" dirty="0">
                        <a:latin typeface="+mn-lt"/>
                        <a:cs typeface="Courier New" pitchFamily="49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3375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10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B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/>
                </a:tc>
                <a:tc vMerge="1">
                  <a:txBody>
                    <a:bodyPr/>
                    <a:lstStyle/>
                    <a:p>
                      <a:endParaRPr lang="en-US" sz="1000" b="1" dirty="0">
                        <a:latin typeface="+mn-lt"/>
                        <a:cs typeface="Courier New" pitchFamily="49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3375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11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B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3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</a:p>
                  </a:txBody>
                  <a:tcPr marT="60960" marB="60960" anchor="ctr" anchorCtr="1"/>
                </a:tc>
                <a:tc rowSpan="5">
                  <a:txBody>
                    <a:bodyPr/>
                    <a:lstStyle/>
                    <a:p>
                      <a:r>
                        <a:rPr lang="en-US" sz="1900" b="1" dirty="0" smtClean="0">
                          <a:latin typeface="+mn-lt"/>
                          <a:cs typeface="Courier New" pitchFamily="49" charset="0"/>
                        </a:rPr>
                        <a:t>3</a:t>
                      </a:r>
                      <a:endParaRPr lang="en-US" sz="1900" b="1" dirty="0">
                        <a:latin typeface="+mn-lt"/>
                        <a:cs typeface="Courier New" pitchFamily="49" charset="0"/>
                      </a:endParaRPr>
                    </a:p>
                  </a:txBody>
                  <a:tcPr marT="60960" marB="60960" anchor="ctr" anchorCtr="1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3375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12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A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3</a:t>
                      </a:r>
                    </a:p>
                  </a:txBody>
                  <a:tcPr marT="60960" marB="60960" anchor="ctr" anchorCtr="1"/>
                </a:tc>
                <a:tc vMerge="1">
                  <a:txBody>
                    <a:bodyPr/>
                    <a:lstStyle/>
                    <a:p>
                      <a:endParaRPr lang="en-US" sz="1000" b="1" dirty="0">
                        <a:latin typeface="+mn-lt"/>
                        <a:cs typeface="Courier New" pitchFamily="49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3375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13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B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3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/>
                </a:tc>
                <a:tc vMerge="1">
                  <a:txBody>
                    <a:bodyPr/>
                    <a:lstStyle/>
                    <a:p>
                      <a:endParaRPr lang="en-US" sz="1000" b="1" dirty="0">
                        <a:latin typeface="+mn-lt"/>
                        <a:cs typeface="Courier New" pitchFamily="49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3375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14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A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3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/>
                </a:tc>
                <a:tc vMerge="1">
                  <a:txBody>
                    <a:bodyPr/>
                    <a:lstStyle/>
                    <a:p>
                      <a:endParaRPr lang="en-US" sz="1000" b="1" dirty="0">
                        <a:latin typeface="+mn-lt"/>
                        <a:cs typeface="Courier New" pitchFamily="49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3375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15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A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3</a:t>
                      </a:r>
                    </a:p>
                  </a:txBody>
                  <a:tcPr marT="60960" marB="60960" anchor="ctr" anchorCtr="1"/>
                </a:tc>
                <a:tc vMerge="1">
                  <a:txBody>
                    <a:bodyPr/>
                    <a:lstStyle/>
                    <a:p>
                      <a:endParaRPr lang="en-US" sz="1000" b="1" dirty="0">
                        <a:latin typeface="+mn-lt"/>
                        <a:cs typeface="Courier New" pitchFamily="49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218913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364" y="256033"/>
            <a:ext cx="7891272" cy="415411"/>
          </a:xfrm>
        </p:spPr>
        <p:txBody>
          <a:bodyPr/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Aggregation via </a:t>
            </a:r>
            <a:r>
              <a:rPr lang="en-US" sz="2400" b="1" dirty="0">
                <a:solidFill>
                  <a:srgbClr val="008000"/>
                </a:solidFill>
              </a:rPr>
              <a:t>Arbitrary </a:t>
            </a:r>
            <a:r>
              <a:rPr lang="en-US" sz="2400" b="1" dirty="0" smtClean="0">
                <a:solidFill>
                  <a:srgbClr val="008000"/>
                </a:solidFill>
              </a:rPr>
              <a:t>Segmentation: </a:t>
            </a:r>
            <a:r>
              <a:rPr lang="en-US" sz="2400" b="1" i="1" dirty="0">
                <a:solidFill>
                  <a:srgbClr val="008000"/>
                </a:solidFill>
              </a:rPr>
              <a:t>Fails</a:t>
            </a: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="" xmlns:p14="http://schemas.microsoft.com/office/powerpoint/2010/main" val="524991404"/>
              </p:ext>
            </p:extLst>
          </p:nvPr>
        </p:nvGraphicFramePr>
        <p:xfrm>
          <a:off x="762002" y="2721114"/>
          <a:ext cx="8077197" cy="3908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02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159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829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930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64967"/>
                <a:gridCol w="776202"/>
                <a:gridCol w="793049"/>
                <a:gridCol w="793049"/>
                <a:gridCol w="1017830"/>
              </a:tblGrid>
              <a:tr h="433937">
                <a:tc gridSpan="4"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8649C"/>
                          </a:solidFill>
                          <a:latin typeface="+mn-lt"/>
                          <a:cs typeface="Courier New" pitchFamily="49" charset="0"/>
                        </a:rPr>
                        <a:t>INPUT</a:t>
                      </a:r>
                      <a:endParaRPr lang="en-US" sz="1400" b="1" dirty="0">
                        <a:solidFill>
                          <a:srgbClr val="08649C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T="60960" marB="60960" anchor="ctr" anchorCtr="1"/>
                </a:tc>
                <a:tc hMerge="1"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8649C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8649C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8649C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8649C"/>
                          </a:solidFill>
                          <a:latin typeface="+mn-lt"/>
                          <a:cs typeface="Courier New" pitchFamily="49" charset="0"/>
                        </a:rPr>
                        <a:t>SEGMENT   OBS</a:t>
                      </a:r>
                      <a:endParaRPr lang="en-US" sz="1400" b="1" dirty="0">
                        <a:solidFill>
                          <a:srgbClr val="08649C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 gridSpan="4"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8649C"/>
                          </a:solidFill>
                          <a:latin typeface="+mn-lt"/>
                          <a:cs typeface="Courier New" pitchFamily="49" charset="0"/>
                        </a:rPr>
                        <a:t>AGGREGATE</a:t>
                      </a:r>
                      <a:endParaRPr lang="en-US" sz="1400" b="1" dirty="0">
                        <a:solidFill>
                          <a:srgbClr val="08649C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 hMerge="1">
                  <a:txBody>
                    <a:bodyPr/>
                    <a:lstStyle/>
                    <a:p>
                      <a:endParaRPr lang="en-US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 hMerge="1">
                  <a:txBody>
                    <a:bodyPr/>
                    <a:lstStyle/>
                    <a:p>
                      <a:endParaRPr lang="en-US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 hMerge="1">
                  <a:txBody>
                    <a:bodyPr/>
                    <a:lstStyle/>
                    <a:p>
                      <a:endParaRPr lang="en-US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0" marB="0" anchor="ctr" anchorCtr="1"/>
                </a:tc>
              </a:tr>
              <a:tr h="433937">
                <a:tc>
                  <a:txBody>
                    <a:bodyPr/>
                    <a:lstStyle/>
                    <a:p>
                      <a:r>
                        <a:rPr lang="en-US" sz="1700" b="1" dirty="0" err="1">
                          <a:solidFill>
                            <a:srgbClr val="08649C"/>
                          </a:solidFill>
                          <a:latin typeface="+mn-lt"/>
                          <a:cs typeface="Courier New" pitchFamily="49" charset="0"/>
                        </a:rPr>
                        <a:t>Obs</a:t>
                      </a:r>
                      <a:endParaRPr lang="en-US" sz="1700" b="1" dirty="0">
                        <a:solidFill>
                          <a:srgbClr val="08649C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8649C"/>
                          </a:solidFill>
                          <a:latin typeface="+mn-lt"/>
                          <a:cs typeface="Courier New" pitchFamily="49" charset="0"/>
                        </a:rPr>
                        <a:t>ID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8649C"/>
                          </a:solidFill>
                          <a:latin typeface="+mn-lt"/>
                          <a:cs typeface="Courier New" pitchFamily="49" charset="0"/>
                        </a:rPr>
                        <a:t>KEY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8649C"/>
                          </a:solidFill>
                          <a:latin typeface="+mn-lt"/>
                          <a:cs typeface="Courier New" pitchFamily="49" charset="0"/>
                        </a:rPr>
                        <a:t>VAR</a:t>
                      </a:r>
                    </a:p>
                  </a:txBody>
                  <a:tcPr marL="0" marR="0" marT="0" marB="0" anchor="ctr" anchorCtr="1"/>
                </a:tc>
                <a:tc vMerge="1"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8649C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8649C"/>
                          </a:solidFill>
                          <a:latin typeface="+mn-lt"/>
                          <a:cs typeface="Courier New" pitchFamily="49" charset="0"/>
                        </a:rPr>
                        <a:t>ID</a:t>
                      </a:r>
                      <a:endParaRPr lang="en-US" sz="1400" b="1" dirty="0">
                        <a:solidFill>
                          <a:srgbClr val="08649C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8649C"/>
                          </a:solidFill>
                          <a:latin typeface="+mn-lt"/>
                          <a:cs typeface="Courier New" pitchFamily="49" charset="0"/>
                        </a:rPr>
                        <a:t>VAR</a:t>
                      </a:r>
                      <a:endParaRPr lang="en-US" sz="1400" b="1" dirty="0">
                        <a:solidFill>
                          <a:srgbClr val="08649C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8649C"/>
                          </a:solidFill>
                          <a:latin typeface="+mn-lt"/>
                          <a:cs typeface="Courier New" pitchFamily="49" charset="0"/>
                        </a:rPr>
                        <a:t>SUM</a:t>
                      </a:r>
                      <a:endParaRPr lang="en-US" sz="1400" b="1" dirty="0">
                        <a:solidFill>
                          <a:srgbClr val="08649C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8649C"/>
                          </a:solidFill>
                          <a:latin typeface="+mn-lt"/>
                          <a:cs typeface="Courier New" pitchFamily="49" charset="0"/>
                        </a:rPr>
                        <a:t>UCOUNT</a:t>
                      </a:r>
                      <a:endParaRPr lang="en-US" sz="1400" b="1" dirty="0">
                        <a:solidFill>
                          <a:srgbClr val="08649C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3937"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+mn-lt"/>
                          <a:cs typeface="Courier New" pitchFamily="49" charset="0"/>
                        </a:rPr>
                        <a:t>B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</a:p>
                  </a:txBody>
                  <a:tcPr marT="60960" marB="60960" anchor="ctr" anchorCtr="1"/>
                </a:tc>
                <a:tc rowSpan="2"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1-5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T="60960" marB="60960" anchor="ctr" anchorCtr="1">
                    <a:solidFill>
                      <a:schemeClr val="bg1">
                        <a:alpha val="2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B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3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T="60960" marB="60960" anchor="ctr" anchorCtr="1"/>
                </a:tc>
                <a:tc rowSpan="2"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T="60960" marB="60960" anchor="ctr" anchorCtr="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3937"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+mn-lt"/>
                          <a:cs typeface="Courier New" pitchFamily="49" charset="0"/>
                        </a:rPr>
                        <a:t>B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3937"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+mn-lt"/>
                          <a:cs typeface="Courier New" pitchFamily="49" charset="0"/>
                        </a:rPr>
                        <a:t>7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+mn-lt"/>
                          <a:cs typeface="Courier New" pitchFamily="49" charset="0"/>
                        </a:rPr>
                        <a:t>B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+mn-lt"/>
                          <a:cs typeface="Courier New" pitchFamily="49" charset="0"/>
                        </a:rPr>
                        <a:t>3</a:t>
                      </a:r>
                    </a:p>
                  </a:txBody>
                  <a:tcPr marT="60960" marB="60960" anchor="ctr" anchorCtr="1"/>
                </a:tc>
                <a:tc rowSpan="2"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6-10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T="60960" marB="60960" anchor="ctr" anchorCtr="1">
                    <a:solidFill>
                      <a:schemeClr val="bg1">
                        <a:alpha val="2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B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T="60960" marB="60960" anchor="ctr" anchorCtr="1"/>
                </a:tc>
                <a:tc rowSpan="2"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T="60960" marB="60960" anchor="ctr" anchorCtr="1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3937">
                <a:tc>
                  <a:txBody>
                    <a:bodyPr/>
                    <a:lstStyle/>
                    <a:p>
                      <a:r>
                        <a:rPr lang="en-US" sz="1700" b="1" dirty="0" smtClean="0">
                          <a:latin typeface="+mn-lt"/>
                          <a:cs typeface="Courier New" pitchFamily="49" charset="0"/>
                        </a:rPr>
                        <a:t>10</a:t>
                      </a:r>
                      <a:endParaRPr lang="en-US" sz="1700" b="1" dirty="0">
                        <a:latin typeface="+mn-lt"/>
                        <a:cs typeface="Courier New" pitchFamily="49" charset="0"/>
                      </a:endParaRP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+mn-lt"/>
                          <a:cs typeface="Courier New" pitchFamily="49" charset="0"/>
                        </a:rPr>
                        <a:t>B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3937">
                <a:tc gridSpan="9"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8649C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T="60960" marB="60960" anchor="ctr" anchorCtr="1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8649C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 anchorCtr="1">
                    <a:solidFill>
                      <a:schemeClr val="bg1"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8649C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en-US" sz="1200" b="1" dirty="0">
                        <a:solidFill>
                          <a:srgbClr val="C00000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 anchorCtr="1"/>
                </a:tc>
              </a:tr>
              <a:tr h="436792">
                <a:tc rowSpan="2" gridSpan="2"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8649C"/>
                          </a:solidFill>
                          <a:latin typeface="+mn-lt"/>
                          <a:cs typeface="Courier New" pitchFamily="49" charset="0"/>
                        </a:rPr>
                        <a:t>FINAL RESULT </a:t>
                      </a:r>
                      <a:endParaRPr lang="en-US" sz="1400" b="1" dirty="0">
                        <a:solidFill>
                          <a:srgbClr val="08649C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T="60960" marB="60960" anchor="ctr" anchorCtr="1"/>
                </a:tc>
                <a:tc rowSpan="2" hMerge="1">
                  <a:txBody>
                    <a:bodyPr/>
                    <a:lstStyle/>
                    <a:p>
                      <a:endParaRPr lang="en-US" sz="11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anchorCtr="1">
                    <a:solidFill>
                      <a:schemeClr val="bg1">
                        <a:alpha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+mn-lt"/>
                          <a:cs typeface="Courier New" pitchFamily="49" charset="0"/>
                        </a:rPr>
                        <a:t>RE-AGGREGATED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T="60960" marB="60960" anchor="ctr" anchorCtr="1">
                    <a:solidFill>
                      <a:schemeClr val="bg1"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en-US" sz="1100" b="1" dirty="0">
                        <a:solidFill>
                          <a:srgbClr val="08649C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B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8000"/>
                          </a:solidFill>
                          <a:latin typeface="+mn-lt"/>
                          <a:cs typeface="Courier New" pitchFamily="49" charset="0"/>
                        </a:rPr>
                        <a:t>8</a:t>
                      </a:r>
                      <a:endParaRPr lang="en-US" sz="1400" b="1" dirty="0">
                        <a:solidFill>
                          <a:srgbClr val="008000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+mn-lt"/>
                          <a:cs typeface="Courier New" pitchFamily="49" charset="0"/>
                        </a:rPr>
                        <a:t>4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T="60960" marB="60960" anchor="ctr" anchorCtr="1"/>
                </a:tc>
              </a:tr>
              <a:tr h="433937">
                <a:tc gridSpan="2" vMerge="1">
                  <a:txBody>
                    <a:bodyPr/>
                    <a:lstStyle/>
                    <a:p>
                      <a:endParaRPr lang="en-US" sz="11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anchorCtr="1"/>
                </a:tc>
                <a:tc hMerge="1" vMerge="1">
                  <a:txBody>
                    <a:bodyPr/>
                    <a:lstStyle/>
                    <a:p>
                      <a:endParaRPr lang="en-US" sz="11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anchorCtr="1">
                    <a:solidFill>
                      <a:schemeClr val="bg1">
                        <a:alpha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8000"/>
                          </a:solidFill>
                          <a:latin typeface="+mn-lt"/>
                          <a:cs typeface="Courier New" pitchFamily="49" charset="0"/>
                        </a:rPr>
                        <a:t>CORRECT (ONE-PASS)</a:t>
                      </a:r>
                      <a:endParaRPr lang="en-US" sz="1400" b="1" dirty="0">
                        <a:solidFill>
                          <a:srgbClr val="008000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T="60960" marB="60960" anchor="ctr" anchorCtr="1">
                    <a:solidFill>
                      <a:schemeClr val="bg1"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B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8000"/>
                          </a:solidFill>
                          <a:latin typeface="+mn-lt"/>
                          <a:cs typeface="Courier New" pitchFamily="49" charset="0"/>
                        </a:rPr>
                        <a:t>8</a:t>
                      </a:r>
                      <a:endParaRPr lang="en-US" sz="1400" b="1" dirty="0">
                        <a:solidFill>
                          <a:srgbClr val="008000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8000"/>
                          </a:solidFill>
                          <a:latin typeface="+mn-lt"/>
                          <a:cs typeface="Courier New" pitchFamily="49" charset="0"/>
                        </a:rPr>
                        <a:t>3</a:t>
                      </a:r>
                      <a:endParaRPr lang="en-US" sz="1400" b="1" dirty="0">
                        <a:solidFill>
                          <a:srgbClr val="008000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T="60960" marB="60960" anchor="ctr" anchorCtr="1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58958" y="777463"/>
            <a:ext cx="7056783" cy="1231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b="1" dirty="0" smtClean="0"/>
              <a:t>Reason: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Same key-values </a:t>
            </a:r>
            <a:r>
              <a:rPr lang="en-US" b="1" dirty="0" smtClean="0"/>
              <a:t>of (</a:t>
            </a:r>
            <a:r>
              <a:rPr lang="en-US" b="1" i="1" dirty="0" err="1" smtClean="0"/>
              <a:t>ID,Key</a:t>
            </a:r>
            <a:r>
              <a:rPr lang="en-US" b="1" dirty="0" smtClean="0"/>
              <a:t>) are present in </a:t>
            </a: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different segments</a:t>
            </a:r>
            <a:r>
              <a:rPr lang="en-US" dirty="0" smtClean="0"/>
              <a:t> . 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  The combined </a:t>
            </a: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result </a:t>
            </a:r>
            <a:r>
              <a:rPr lang="en-US" b="1" i="1" dirty="0">
                <a:solidFill>
                  <a:schemeClr val="accent6">
                    <a:lumMod val="50000"/>
                  </a:schemeClr>
                </a:solidFill>
              </a:rPr>
              <a:t>won’t </a:t>
            </a: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collapse</a:t>
            </a:r>
            <a:r>
              <a:rPr lang="en-US" b="1" i="1" dirty="0" smtClean="0"/>
              <a:t> </a:t>
            </a:r>
            <a:r>
              <a:rPr lang="en-US" b="1" dirty="0"/>
              <a:t>to the unique key-values of (</a:t>
            </a:r>
            <a:r>
              <a:rPr lang="en-US" b="1" i="1" dirty="0" err="1"/>
              <a:t>ID,Key</a:t>
            </a:r>
            <a:r>
              <a:rPr lang="en-US" b="1" dirty="0"/>
              <a:t>) </a:t>
            </a:r>
            <a:r>
              <a:rPr lang="en-US" b="1" dirty="0" smtClean="0"/>
              <a:t>.</a:t>
            </a:r>
            <a:endParaRPr lang="en-US" b="1" dirty="0"/>
          </a:p>
          <a:p>
            <a:pPr>
              <a:buFont typeface="Arial" pitchFamily="34" charset="0"/>
              <a:buChar char="•"/>
            </a:pPr>
            <a:r>
              <a:rPr lang="en-US" b="1" dirty="0"/>
              <a:t> </a:t>
            </a: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Non-additive aggregates</a:t>
            </a:r>
            <a:r>
              <a:rPr lang="en-US" b="1" dirty="0" smtClean="0"/>
              <a:t> (such as UCOUNT) </a:t>
            </a: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cannot be re-aggregated</a:t>
            </a:r>
            <a:r>
              <a:rPr lang="en-US" b="1" dirty="0" smtClean="0">
                <a:solidFill>
                  <a:srgbClr val="08649C"/>
                </a:solidFill>
              </a:rPr>
              <a:t>.  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4609" y="2085010"/>
            <a:ext cx="666019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b="1" u="sng" dirty="0" smtClean="0">
                <a:solidFill>
                  <a:schemeClr val="accent6">
                    <a:lumMod val="50000"/>
                  </a:schemeClr>
                </a:solidFill>
              </a:rPr>
              <a:t>Example</a:t>
            </a:r>
            <a:r>
              <a:rPr lang="en-US" sz="1900" b="1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  <a:r>
              <a:rPr lang="en-US" sz="1900" b="1" dirty="0" smtClean="0">
                <a:solidFill>
                  <a:srgbClr val="08649C"/>
                </a:solidFill>
              </a:rPr>
              <a:t> (</a:t>
            </a:r>
            <a:r>
              <a:rPr lang="en-US" sz="1900" b="1" i="1" dirty="0" smtClean="0">
                <a:solidFill>
                  <a:srgbClr val="08649C"/>
                </a:solidFill>
              </a:rPr>
              <a:t>ID,KEY</a:t>
            </a:r>
            <a:r>
              <a:rPr lang="en-US" sz="1900" b="1" dirty="0" smtClean="0">
                <a:solidFill>
                  <a:srgbClr val="08649C"/>
                </a:solidFill>
              </a:rPr>
              <a:t>)=(B,2) </a:t>
            </a:r>
            <a:r>
              <a:rPr lang="en-US" sz="1900" b="1" dirty="0" smtClean="0"/>
              <a:t>is in both the 1</a:t>
            </a:r>
            <a:r>
              <a:rPr lang="en-US" sz="1900" b="1" baseline="30000" dirty="0" smtClean="0"/>
              <a:t>st</a:t>
            </a:r>
            <a:r>
              <a:rPr lang="en-US" sz="1900" b="1" dirty="0" smtClean="0"/>
              <a:t> and 2</a:t>
            </a:r>
            <a:r>
              <a:rPr lang="en-US" sz="1900" b="1" baseline="30000" dirty="0" smtClean="0"/>
              <a:t>nd</a:t>
            </a:r>
            <a:r>
              <a:rPr lang="en-US" sz="1900" b="1" dirty="0" smtClean="0"/>
              <a:t> segments</a:t>
            </a:r>
            <a:endParaRPr lang="en-US" sz="1900" dirty="0"/>
          </a:p>
        </p:txBody>
      </p:sp>
    </p:spTree>
    <p:extLst>
      <p:ext uri="{BB962C8B-B14F-4D97-AF65-F5344CB8AC3E}">
        <p14:creationId xmlns="" xmlns:p14="http://schemas.microsoft.com/office/powerpoint/2010/main" val="16218913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DFD67B-B155-4E77-9703-545FBAF79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Ergo: Aggregation Needs </a:t>
            </a:r>
            <a:r>
              <a:rPr lang="en-US" sz="2400" b="1" i="1" dirty="0" smtClean="0">
                <a:solidFill>
                  <a:srgbClr val="008000"/>
                </a:solidFill>
              </a:rPr>
              <a:t>Key-Independent</a:t>
            </a:r>
            <a:r>
              <a:rPr lang="en-US" sz="2400" b="1" dirty="0" smtClean="0">
                <a:solidFill>
                  <a:srgbClr val="008000"/>
                </a:solidFill>
              </a:rPr>
              <a:t> Segments</a:t>
            </a:r>
            <a:endParaRPr lang="en-US" sz="2400" b="1" dirty="0">
              <a:solidFill>
                <a:srgbClr val="008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B4CBCCC-8C06-4CF6-9E76-DACB5215A2CC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6365" y="1139687"/>
            <a:ext cx="8146575" cy="4682612"/>
          </a:xfrm>
        </p:spPr>
        <p:txBody>
          <a:bodyPr>
            <a:normAutofit fontScale="92500" lnSpcReduction="20000"/>
          </a:bodyPr>
          <a:lstStyle/>
          <a:p>
            <a:pPr lvl="2">
              <a:buNone/>
            </a:pPr>
            <a:r>
              <a:rPr lang="en-US" sz="2200" b="1" dirty="0" smtClean="0">
                <a:solidFill>
                  <a:schemeClr val="tx1"/>
                </a:solidFill>
              </a:rPr>
              <a:t>Need </a:t>
            </a:r>
            <a:r>
              <a:rPr lang="en-US" sz="2200" b="1" dirty="0" smtClean="0">
                <a:solidFill>
                  <a:schemeClr val="tx1"/>
                </a:solidFill>
              </a:rPr>
              <a:t>to segment </a:t>
            </a:r>
            <a:r>
              <a:rPr lang="en-US" sz="2200" b="1" i="1" u="sng" dirty="0" smtClean="0">
                <a:solidFill>
                  <a:schemeClr val="tx1"/>
                </a:solidFill>
              </a:rPr>
              <a:t>based on key-values</a:t>
            </a:r>
            <a:r>
              <a:rPr lang="en-US" sz="2200" b="1" dirty="0" smtClean="0">
                <a:solidFill>
                  <a:schemeClr val="tx1"/>
                </a:solidFill>
              </a:rPr>
              <a:t> to achieve 2 goals: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Key-independence:</a:t>
            </a:r>
            <a:r>
              <a:rPr lang="en-US" sz="22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No key-value in a given segment must be present in any other segment, i.e. the segments must not share any key-values. </a:t>
            </a:r>
          </a:p>
          <a:p>
            <a:pPr lvl="3">
              <a:buFont typeface="Arial" pitchFamily="34" charset="0"/>
              <a:buChar char="•"/>
            </a:pP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Reason:</a:t>
            </a:r>
            <a:r>
              <a:rPr lang="en-US" sz="2200" b="1" dirty="0" smtClean="0"/>
              <a:t> </a:t>
            </a:r>
            <a:r>
              <a:rPr lang="en-US" sz="2200" b="1" dirty="0" smtClean="0">
                <a:solidFill>
                  <a:srgbClr val="08649C"/>
                </a:solidFill>
              </a:rPr>
              <a:t>Ensure that the final result of split processing is correct.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Uniformity:</a:t>
            </a:r>
            <a:r>
              <a:rPr lang="en-US" sz="22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Each segment gets more or less the same number of distinct key-values.</a:t>
            </a:r>
          </a:p>
          <a:p>
            <a:pPr lvl="3">
              <a:buFont typeface="Arial" pitchFamily="34" charset="0"/>
              <a:buChar char="•"/>
            </a:pP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Reason:</a:t>
            </a:r>
            <a:r>
              <a:rPr lang="en-US" sz="2200" b="1" dirty="0" smtClean="0"/>
              <a:t> </a:t>
            </a:r>
            <a:r>
              <a:rPr lang="en-US" sz="2200" b="1" dirty="0" smtClean="0">
                <a:solidFill>
                  <a:srgbClr val="08649C"/>
                </a:solidFill>
              </a:rPr>
              <a:t>Very uneven segments defeat the purpose of segmentation.</a:t>
            </a:r>
          </a:p>
          <a:p>
            <a:pPr lvl="3">
              <a:buFont typeface="Arial" pitchFamily="34" charset="0"/>
              <a:buChar char="•"/>
            </a:pPr>
            <a:endParaRPr lang="en-US" sz="2200" b="1" dirty="0" smtClean="0">
              <a:solidFill>
                <a:srgbClr val="08649C"/>
              </a:solidFill>
            </a:endParaRPr>
          </a:p>
          <a:p>
            <a:pPr lvl="2">
              <a:buNone/>
            </a:pPr>
            <a:r>
              <a:rPr lang="en-US" sz="2200" b="1" dirty="0" smtClean="0">
                <a:solidFill>
                  <a:schemeClr val="tx1"/>
                </a:solidFill>
              </a:rPr>
              <a:t>Two </a:t>
            </a:r>
            <a:r>
              <a:rPr lang="en-US" sz="2200" b="1" dirty="0" smtClean="0">
                <a:solidFill>
                  <a:schemeClr val="tx1"/>
                </a:solidFill>
              </a:rPr>
              <a:t>ways to achieve:</a:t>
            </a:r>
          </a:p>
          <a:p>
            <a:pPr marL="822960" lvl="2" indent="-457200">
              <a:buFont typeface="+mj-lt"/>
              <a:buAutoNum type="arabicPeriod"/>
            </a:pP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Explicit:</a:t>
            </a:r>
            <a:r>
              <a:rPr lang="en-US" sz="22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Based on knowledge of input key-values and their distribution.</a:t>
            </a:r>
          </a:p>
          <a:p>
            <a:pPr marL="822960" lvl="2" indent="-457200">
              <a:buFont typeface="+mj-lt"/>
              <a:buAutoNum type="arabicPeriod"/>
            </a:pP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Blind:</a:t>
            </a:r>
            <a:r>
              <a:rPr lang="en-US" sz="22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Based on mapping the input keys-values using a hash function. </a:t>
            </a:r>
          </a:p>
          <a:p>
            <a:pPr lvl="2">
              <a:buNone/>
            </a:pPr>
            <a:endParaRPr lang="en-US" sz="2000" dirty="0" smtClean="0"/>
          </a:p>
          <a:p>
            <a:pPr lvl="2">
              <a:buNone/>
            </a:pPr>
            <a:endParaRPr lang="en-US" sz="2000" dirty="0" smtClean="0"/>
          </a:p>
          <a:p>
            <a:pPr lvl="2">
              <a:buNone/>
            </a:pPr>
            <a:endParaRPr lang="en-US" sz="2000" dirty="0" smtClean="0"/>
          </a:p>
          <a:p>
            <a:pPr lvl="2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231459861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DFD67B-B155-4E77-9703-545FBAF79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i="1" dirty="0" smtClean="0">
                <a:solidFill>
                  <a:srgbClr val="008000"/>
                </a:solidFill>
              </a:rPr>
              <a:t>Explicit</a:t>
            </a:r>
            <a:r>
              <a:rPr lang="en-US" sz="2400" b="1" dirty="0" smtClean="0">
                <a:solidFill>
                  <a:srgbClr val="008000"/>
                </a:solidFill>
              </a:rPr>
              <a:t> Key-Based Segmentation</a:t>
            </a:r>
            <a:endParaRPr lang="en-US" sz="2400" b="1" dirty="0">
              <a:solidFill>
                <a:srgbClr val="008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B4CBCCC-8C06-4CF6-9E76-DACB5215A2CC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81000" y="1033670"/>
            <a:ext cx="8597349" cy="4867965"/>
          </a:xfrm>
        </p:spPr>
        <p:txBody>
          <a:bodyPr>
            <a:normAutofit fontScale="92500"/>
          </a:bodyPr>
          <a:lstStyle/>
          <a:p>
            <a:pPr lvl="2">
              <a:buNone/>
            </a:pPr>
            <a:r>
              <a:rPr lang="en-US" sz="2200" b="1" dirty="0" smtClean="0">
                <a:solidFill>
                  <a:schemeClr val="tx1"/>
                </a:solidFill>
              </a:rPr>
              <a:t>A number of approaches, e.g.: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Business knowledge; for example:</a:t>
            </a:r>
            <a:r>
              <a:rPr lang="en-US" sz="22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</a:p>
          <a:p>
            <a:pPr lvl="3">
              <a:buFont typeface="Arial" pitchFamily="34" charset="0"/>
              <a:buChar char="•"/>
            </a:pPr>
            <a:r>
              <a:rPr lang="en-US" sz="19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Customer ID digits with distinct values spread evenly within the customer base.</a:t>
            </a:r>
          </a:p>
          <a:p>
            <a:pPr lvl="3">
              <a:buFont typeface="Arial" pitchFamily="34" charset="0"/>
              <a:buChar char="•"/>
            </a:pPr>
            <a:r>
              <a:rPr lang="en-US" sz="1900" b="1" dirty="0" smtClean="0">
                <a:solidFill>
                  <a:srgbClr val="08649C"/>
                </a:solidFill>
              </a:rPr>
              <a:t>If needed, they can be grouped evenly into </a:t>
            </a:r>
            <a:r>
              <a:rPr lang="en-US" sz="1900" b="1" i="1" dirty="0" smtClean="0">
                <a:solidFill>
                  <a:srgbClr val="08649C"/>
                </a:solidFill>
              </a:rPr>
              <a:t>N</a:t>
            </a:r>
            <a:r>
              <a:rPr lang="en-US" sz="1900" b="1" dirty="0" smtClean="0">
                <a:solidFill>
                  <a:srgbClr val="08649C"/>
                </a:solidFill>
              </a:rPr>
              <a:t> sets to create </a:t>
            </a:r>
            <a:r>
              <a:rPr lang="en-US" sz="1900" b="1" i="1" dirty="0" smtClean="0">
                <a:solidFill>
                  <a:srgbClr val="08649C"/>
                </a:solidFill>
              </a:rPr>
              <a:t>N</a:t>
            </a:r>
            <a:r>
              <a:rPr lang="en-US" sz="1900" b="1" dirty="0" smtClean="0">
                <a:solidFill>
                  <a:srgbClr val="08649C"/>
                </a:solidFill>
              </a:rPr>
              <a:t> segments. 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System knowledge; for example:</a:t>
            </a:r>
            <a:r>
              <a:rPr lang="en-US" sz="22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</a:p>
          <a:p>
            <a:pPr lvl="3">
              <a:buFont typeface="Arial" pitchFamily="34" charset="0"/>
              <a:buChar char="•"/>
            </a:pPr>
            <a:r>
              <a:rPr lang="en-US" sz="19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Process-key includes a partition field with values split evenly within input</a:t>
            </a:r>
            <a:r>
              <a:rPr lang="en-US" sz="1900" b="1" dirty="0" smtClean="0">
                <a:solidFill>
                  <a:schemeClr val="tx1"/>
                </a:solidFill>
              </a:rPr>
              <a:t>.</a:t>
            </a:r>
          </a:p>
          <a:p>
            <a:pPr lvl="2">
              <a:buNone/>
            </a:pPr>
            <a:r>
              <a:rPr lang="en-US" sz="2200" b="1" dirty="0" smtClean="0">
                <a:solidFill>
                  <a:schemeClr val="tx1"/>
                </a:solidFill>
              </a:rPr>
              <a:t>Issues: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Controlling the number of segments:</a:t>
            </a:r>
            <a:r>
              <a:rPr lang="en-US" sz="22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</a:p>
          <a:p>
            <a:pPr lvl="3">
              <a:buFont typeface="Arial" pitchFamily="34" charset="0"/>
              <a:buChar char="•"/>
            </a:pPr>
            <a:r>
              <a:rPr lang="en-US" sz="19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Limited by the number of available distinct values used for segmenting.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Controlling the segment sizes:</a:t>
            </a:r>
            <a:r>
              <a:rPr lang="en-US" sz="22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</a:p>
          <a:p>
            <a:pPr lvl="3">
              <a:buFont typeface="Arial" pitchFamily="34" charset="0"/>
              <a:buChar char="•"/>
            </a:pPr>
            <a:r>
              <a:rPr lang="en-US" sz="19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Depends on the distribution of the key-values used for segmenting.  </a:t>
            </a:r>
          </a:p>
          <a:p>
            <a:pPr lvl="3">
              <a:buFont typeface="Arial" pitchFamily="34" charset="0"/>
              <a:buChar char="•"/>
            </a:pPr>
            <a:r>
              <a:rPr lang="en-US" sz="19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We need to ensure that the segments are sized approximately equally.</a:t>
            </a:r>
          </a:p>
          <a:p>
            <a:pPr lvl="3">
              <a:buFont typeface="Arial" pitchFamily="34" charset="0"/>
              <a:buChar char="•"/>
            </a:pPr>
            <a:endParaRPr lang="en-US" sz="1600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lvl="2">
              <a:buNone/>
            </a:pPr>
            <a:endParaRPr lang="en-US" sz="2000" dirty="0" smtClean="0"/>
          </a:p>
          <a:p>
            <a:pPr lvl="2">
              <a:buNone/>
            </a:pPr>
            <a:endParaRPr lang="en-US" sz="2000" dirty="0" smtClean="0"/>
          </a:p>
          <a:p>
            <a:pPr lvl="2">
              <a:buNone/>
            </a:pPr>
            <a:endParaRPr lang="en-US" sz="2000" dirty="0" smtClean="0"/>
          </a:p>
          <a:p>
            <a:pPr lvl="2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231459861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DFD67B-B155-4E77-9703-545FBAF79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i="1" dirty="0" smtClean="0">
                <a:solidFill>
                  <a:srgbClr val="008000"/>
                </a:solidFill>
              </a:rPr>
              <a:t>Explicit</a:t>
            </a:r>
            <a:r>
              <a:rPr lang="en-US" sz="2400" b="1" dirty="0" smtClean="0">
                <a:solidFill>
                  <a:srgbClr val="008000"/>
                </a:solidFill>
              </a:rPr>
              <a:t> Key-Based Segmentation: Example</a:t>
            </a:r>
            <a:endParaRPr lang="en-US" sz="2400" b="1" dirty="0">
              <a:solidFill>
                <a:srgbClr val="008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B4CBCCC-8C06-4CF6-9E76-DACB5215A2CC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31774" y="1033670"/>
            <a:ext cx="8146575" cy="486796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1800" b="1" dirty="0" smtClean="0">
                <a:solidFill>
                  <a:schemeClr val="tx1"/>
                </a:solidFill>
              </a:rPr>
              <a:t>Looking at sample file TRANS, we see that the values of </a:t>
            </a:r>
            <a:r>
              <a:rPr lang="en-US" sz="1800" b="1" i="1" dirty="0" smtClean="0">
                <a:solidFill>
                  <a:schemeClr val="tx1"/>
                </a:solidFill>
              </a:rPr>
              <a:t>KEY</a:t>
            </a:r>
            <a:r>
              <a:rPr lang="en-US" sz="1800" b="1" dirty="0" smtClean="0">
                <a:solidFill>
                  <a:schemeClr val="tx1"/>
                </a:solidFill>
              </a:rPr>
              <a:t>=(1,2,3) divide the file </a:t>
            </a:r>
            <a:r>
              <a:rPr lang="en-US" sz="1800" b="1" i="1" dirty="0" smtClean="0">
                <a:solidFill>
                  <a:schemeClr val="tx1"/>
                </a:solidFill>
              </a:rPr>
              <a:t>approximately evenly</a:t>
            </a:r>
            <a:r>
              <a:rPr lang="en-US" sz="1800" b="1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sz="1800" b="1" dirty="0" smtClean="0">
                <a:solidFill>
                  <a:srgbClr val="08649C"/>
                </a:solidFill>
              </a:rPr>
              <a:t>Splitting input into </a:t>
            </a:r>
            <a:r>
              <a:rPr lang="en-US" sz="1800" b="1" i="1" dirty="0" smtClean="0">
                <a:solidFill>
                  <a:srgbClr val="08649C"/>
                </a:solidFill>
              </a:rPr>
              <a:t>N</a:t>
            </a:r>
            <a:r>
              <a:rPr lang="en-US" sz="1800" b="1" dirty="0" smtClean="0">
                <a:solidFill>
                  <a:srgbClr val="08649C"/>
                </a:solidFill>
              </a:rPr>
              <a:t>=3 segments with </a:t>
            </a:r>
            <a:r>
              <a:rPr lang="en-US" sz="1800" b="1" i="1" dirty="0" smtClean="0">
                <a:solidFill>
                  <a:srgbClr val="08649C"/>
                </a:solidFill>
              </a:rPr>
              <a:t>KEY</a:t>
            </a:r>
            <a:r>
              <a:rPr lang="en-US" sz="1800" b="1" dirty="0" smtClean="0">
                <a:solidFill>
                  <a:srgbClr val="08649C"/>
                </a:solidFill>
              </a:rPr>
              <a:t>=1, 2,3 means </a:t>
            </a:r>
            <a:r>
              <a:rPr lang="en-US" sz="1800" b="1" i="1" dirty="0" smtClean="0">
                <a:solidFill>
                  <a:srgbClr val="08649C"/>
                </a:solidFill>
              </a:rPr>
              <a:t>key-independence</a:t>
            </a:r>
            <a:r>
              <a:rPr lang="en-US" sz="1800" b="1" dirty="0" smtClean="0">
                <a:solidFill>
                  <a:srgbClr val="08649C"/>
                </a:solidFill>
              </a:rPr>
              <a:t>, as different values of </a:t>
            </a:r>
            <a:r>
              <a:rPr lang="en-US" sz="1800" b="1" i="1" dirty="0" smtClean="0">
                <a:solidFill>
                  <a:srgbClr val="08649C"/>
                </a:solidFill>
              </a:rPr>
              <a:t>KEY</a:t>
            </a:r>
            <a:r>
              <a:rPr lang="en-US" sz="1800" b="1" dirty="0" smtClean="0">
                <a:solidFill>
                  <a:srgbClr val="08649C"/>
                </a:solidFill>
              </a:rPr>
              <a:t> mean different key-values of (</a:t>
            </a:r>
            <a:r>
              <a:rPr lang="en-US" sz="1800" b="1" i="1" dirty="0" smtClean="0">
                <a:solidFill>
                  <a:srgbClr val="08649C"/>
                </a:solidFill>
              </a:rPr>
              <a:t>ID,KEY</a:t>
            </a:r>
            <a:r>
              <a:rPr lang="en-US" sz="1800" b="1" dirty="0" smtClean="0">
                <a:solidFill>
                  <a:srgbClr val="08649C"/>
                </a:solidFill>
              </a:rPr>
              <a:t>). </a:t>
            </a:r>
          </a:p>
          <a:p>
            <a:pPr>
              <a:buFont typeface="Wingdings" pitchFamily="2" charset="2"/>
              <a:buChar char="§"/>
            </a:pPr>
            <a:r>
              <a:rPr lang="en-US" sz="1800" b="1" dirty="0" smtClean="0">
                <a:solidFill>
                  <a:schemeClr val="tx1"/>
                </a:solidFill>
              </a:rPr>
              <a:t>Thus, we could proceed as follows:</a:t>
            </a:r>
          </a:p>
          <a:p>
            <a:pPr lvl="1"/>
            <a:r>
              <a:rPr lang="en-US" sz="1800" b="1" dirty="0" smtClean="0">
                <a:solidFill>
                  <a:srgbClr val="08649C"/>
                </a:solidFill>
              </a:rPr>
              <a:t>Aggregate file TRANS with WHERE=(</a:t>
            </a:r>
            <a:r>
              <a:rPr lang="en-US" sz="1800" b="1" i="1" dirty="0" smtClean="0">
                <a:solidFill>
                  <a:srgbClr val="08649C"/>
                </a:solidFill>
              </a:rPr>
              <a:t>KEY</a:t>
            </a:r>
            <a:r>
              <a:rPr lang="en-US" sz="1800" b="1" dirty="0" smtClean="0">
                <a:solidFill>
                  <a:srgbClr val="08649C"/>
                </a:solidFill>
              </a:rPr>
              <a:t>=1).</a:t>
            </a:r>
          </a:p>
          <a:p>
            <a:pPr lvl="1"/>
            <a:r>
              <a:rPr lang="en-US" sz="1800" b="1" dirty="0" smtClean="0">
                <a:solidFill>
                  <a:srgbClr val="08649C"/>
                </a:solidFill>
              </a:rPr>
              <a:t>Append the result to the (initially empty) final output.</a:t>
            </a:r>
          </a:p>
          <a:p>
            <a:pPr lvl="1"/>
            <a:r>
              <a:rPr lang="en-US" sz="1800" b="1" dirty="0" smtClean="0">
                <a:solidFill>
                  <a:srgbClr val="08649C"/>
                </a:solidFill>
              </a:rPr>
              <a:t>Do the same as above for </a:t>
            </a:r>
            <a:r>
              <a:rPr lang="en-US" sz="1800" b="1" i="1" dirty="0" smtClean="0">
                <a:solidFill>
                  <a:srgbClr val="08649C"/>
                </a:solidFill>
              </a:rPr>
              <a:t>KEY</a:t>
            </a:r>
            <a:r>
              <a:rPr lang="en-US" sz="1800" b="1" dirty="0" smtClean="0">
                <a:solidFill>
                  <a:srgbClr val="08649C"/>
                </a:solidFill>
              </a:rPr>
              <a:t>=2 and </a:t>
            </a:r>
            <a:r>
              <a:rPr lang="en-US" sz="1800" b="1" i="1" dirty="0" smtClean="0">
                <a:solidFill>
                  <a:srgbClr val="08649C"/>
                </a:solidFill>
              </a:rPr>
              <a:t>KEY</a:t>
            </a:r>
            <a:r>
              <a:rPr lang="en-US" sz="1800" b="1" dirty="0" smtClean="0">
                <a:solidFill>
                  <a:srgbClr val="08649C"/>
                </a:solidFill>
              </a:rPr>
              <a:t>=3.</a:t>
            </a:r>
          </a:p>
          <a:p>
            <a:pPr>
              <a:buFont typeface="Wingdings" pitchFamily="2" charset="2"/>
              <a:buChar char="§"/>
            </a:pPr>
            <a:r>
              <a:rPr lang="en-US" sz="1800" b="1" dirty="0" smtClean="0">
                <a:solidFill>
                  <a:schemeClr val="tx1"/>
                </a:solidFill>
              </a:rPr>
              <a:t>As pointed out earlier, this approach is far from universal because:</a:t>
            </a:r>
          </a:p>
          <a:p>
            <a:pPr lvl="1"/>
            <a:r>
              <a:rPr lang="en-US" sz="1800" b="1" dirty="0" smtClean="0">
                <a:solidFill>
                  <a:srgbClr val="08649C"/>
                </a:solidFill>
              </a:rPr>
              <a:t>The choice of </a:t>
            </a:r>
            <a:r>
              <a:rPr lang="en-US" sz="1800" b="1" i="1" dirty="0" smtClean="0">
                <a:solidFill>
                  <a:srgbClr val="08649C"/>
                </a:solidFill>
              </a:rPr>
              <a:t>N</a:t>
            </a:r>
            <a:r>
              <a:rPr lang="en-US" sz="1800" b="1" dirty="0" smtClean="0">
                <a:solidFill>
                  <a:srgbClr val="08649C"/>
                </a:solidFill>
              </a:rPr>
              <a:t> is limited by the number of distinct values of the “convenient” process-key component </a:t>
            </a:r>
            <a:r>
              <a:rPr lang="en-US" sz="1800" b="1" i="1" dirty="0" smtClean="0">
                <a:solidFill>
                  <a:srgbClr val="08649C"/>
                </a:solidFill>
              </a:rPr>
              <a:t>KEY</a:t>
            </a:r>
            <a:r>
              <a:rPr lang="en-US" sz="1800" b="1" dirty="0" smtClean="0">
                <a:solidFill>
                  <a:srgbClr val="08649C"/>
                </a:solidFill>
              </a:rPr>
              <a:t> we are just lucky to have available.</a:t>
            </a:r>
          </a:p>
          <a:p>
            <a:pPr lvl="1"/>
            <a:r>
              <a:rPr lang="en-US" sz="1800" b="1" dirty="0" smtClean="0">
                <a:solidFill>
                  <a:srgbClr val="08649C"/>
                </a:solidFill>
              </a:rPr>
              <a:t>In most real-words situations, such a “convenience” is not even available.</a:t>
            </a:r>
          </a:p>
          <a:p>
            <a:pPr lvl="1"/>
            <a:r>
              <a:rPr lang="en-US" sz="1800" b="1" dirty="0" smtClean="0">
                <a:solidFill>
                  <a:srgbClr val="08649C"/>
                </a:solidFill>
              </a:rPr>
              <a:t>Or if it is available in principle, it is not obvious and requires time and effort to discover. </a:t>
            </a:r>
          </a:p>
          <a:p>
            <a:pPr>
              <a:buNone/>
            </a:pPr>
            <a:endParaRPr lang="en-US" sz="18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1800" b="1" dirty="0" smtClean="0">
              <a:solidFill>
                <a:schemeClr val="tx1"/>
              </a:solidFill>
            </a:endParaRPr>
          </a:p>
          <a:p>
            <a:pPr lvl="1">
              <a:buNone/>
            </a:pPr>
            <a:endParaRPr lang="en-US" sz="2000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lvl="2">
              <a:buNone/>
            </a:pPr>
            <a:endParaRPr lang="en-US" sz="2000" dirty="0" smtClean="0"/>
          </a:p>
          <a:p>
            <a:pPr lvl="2">
              <a:buNone/>
            </a:pPr>
            <a:endParaRPr lang="en-US" sz="2000" dirty="0" smtClean="0"/>
          </a:p>
          <a:p>
            <a:pPr lvl="2">
              <a:buNone/>
            </a:pPr>
            <a:endParaRPr lang="en-US" sz="2000" dirty="0" smtClean="0"/>
          </a:p>
          <a:p>
            <a:pPr lvl="2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231459861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DFD67B-B155-4E77-9703-545FBAF79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i="1" dirty="0" smtClean="0">
                <a:solidFill>
                  <a:srgbClr val="008000"/>
                </a:solidFill>
              </a:rPr>
              <a:t>Blind</a:t>
            </a:r>
            <a:r>
              <a:rPr lang="en-US" sz="2400" b="1" dirty="0" smtClean="0">
                <a:solidFill>
                  <a:srgbClr val="008000"/>
                </a:solidFill>
              </a:rPr>
              <a:t> Key-Based Segmentation</a:t>
            </a:r>
            <a:endParaRPr lang="en-US" sz="2400" b="1" dirty="0">
              <a:solidFill>
                <a:srgbClr val="008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B4CBCCC-8C06-4CF6-9E76-DACB5215A2CC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81000" y="990600"/>
            <a:ext cx="8458200" cy="4867965"/>
          </a:xfrm>
        </p:spPr>
        <p:txBody>
          <a:bodyPr>
            <a:normAutofit/>
          </a:bodyPr>
          <a:lstStyle/>
          <a:p>
            <a:pPr lvl="2"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Makes limited assumptions and nearly always works.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Based on using a 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hash function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Advantages:</a:t>
            </a:r>
          </a:p>
          <a:p>
            <a:pPr lvl="3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If explicit key-based segmentation is an option, blind segmentation will likely leverage it.</a:t>
            </a:r>
          </a:p>
          <a:p>
            <a:pPr lvl="3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Forces approximately equally sized segments.</a:t>
            </a:r>
          </a:p>
          <a:p>
            <a:pPr lvl="3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Offers many options for the number of segments.</a:t>
            </a:r>
          </a:p>
          <a:p>
            <a:pPr lvl="3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Key-independent groups of different sizes are </a:t>
            </a:r>
            <a:r>
              <a:rPr lang="en-US" b="1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auto</a:t>
            </a:r>
            <a:r>
              <a:rPr lang="en-US" b="1" i="1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magically</a:t>
            </a:r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combined.</a:t>
            </a:r>
          </a:p>
          <a:p>
            <a:pPr lvl="3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Makes it possible to collapse to a single key-value of a classification or grouping variable.</a:t>
            </a:r>
          </a:p>
          <a:p>
            <a:pPr lvl="3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And so on, and so forth …</a:t>
            </a:r>
            <a:endParaRPr lang="en-US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459861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295400" y="990600"/>
            <a:ext cx="7543800" cy="5168347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Segmentation Processing Scenario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lvl="1"/>
            <a:r>
              <a:rPr lang="en-US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Industrial data too big to be processed in a single pass.</a:t>
            </a:r>
          </a:p>
          <a:p>
            <a:pPr lvl="1"/>
            <a:r>
              <a:rPr lang="en-US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Multi-component composite process-keys (e.g. aggregation/join keys). </a:t>
            </a:r>
          </a:p>
          <a:p>
            <a:pPr lvl="1"/>
            <a:r>
              <a:rPr lang="en-US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Highly cardinal keys, i.e. keys with numerous distinct values. </a:t>
            </a:r>
          </a:p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Positive</a:t>
            </a:r>
          </a:p>
          <a:p>
            <a:pPr lvl="1"/>
            <a:r>
              <a:rPr lang="en-US" sz="2000" b="1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Some</a:t>
            </a:r>
            <a:r>
              <a:rPr lang="en-US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combination(s) of key bytes/bits </a:t>
            </a:r>
            <a:r>
              <a:rPr lang="en-US" sz="2000" b="1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could</a:t>
            </a:r>
            <a:r>
              <a:rPr lang="en-US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be used for segmentation.</a:t>
            </a:r>
          </a:p>
          <a:p>
            <a:pPr lvl="1"/>
            <a:r>
              <a:rPr lang="en-US" sz="2000" b="1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Some</a:t>
            </a:r>
            <a:r>
              <a:rPr lang="en-US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rule </a:t>
            </a:r>
            <a:r>
              <a:rPr lang="en-US" sz="2000" b="1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could</a:t>
            </a:r>
            <a:r>
              <a:rPr lang="en-US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be used to use them for segmentation. </a:t>
            </a:r>
          </a:p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Negative</a:t>
            </a:r>
          </a:p>
          <a:p>
            <a:pPr lvl="1"/>
            <a:r>
              <a:rPr lang="en-US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We </a:t>
            </a:r>
            <a:r>
              <a:rPr lang="en-US" sz="2000" b="1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do not know </a:t>
            </a:r>
            <a:r>
              <a:rPr lang="en-US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either the combination or the rule.</a:t>
            </a:r>
          </a:p>
          <a:p>
            <a:pPr lvl="1"/>
            <a:r>
              <a:rPr lang="en-US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Discovering them via data analysis is time-consuming and costly.</a:t>
            </a:r>
          </a:p>
          <a:p>
            <a:pPr lvl="1"/>
            <a:r>
              <a:rPr lang="en-US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Even if discovered, it’d be applicable only to the case at hand. 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  <p:sp>
        <p:nvSpPr>
          <p:cNvPr id="6" name="Text Placeholder 2"/>
          <p:cNvSpPr>
            <a:spLocks noGrp="1"/>
          </p:cNvSpPr>
          <p:nvPr>
            <p:ph type="title"/>
          </p:nvPr>
        </p:nvSpPr>
        <p:spPr>
          <a:xfrm>
            <a:off x="626364" y="379983"/>
            <a:ext cx="7891272" cy="494924"/>
          </a:xfrm>
        </p:spPr>
        <p:txBody>
          <a:bodyPr/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Hash </a:t>
            </a:r>
            <a:r>
              <a:rPr lang="en-US" sz="2400" b="1" dirty="0" smtClean="0">
                <a:solidFill>
                  <a:srgbClr val="008000"/>
                </a:solidFill>
              </a:rPr>
              <a:t>Function Segmentation</a:t>
            </a:r>
            <a:r>
              <a:rPr lang="en-US" sz="2400" b="1" dirty="0" smtClean="0">
                <a:solidFill>
                  <a:srgbClr val="008000"/>
                </a:solidFill>
              </a:rPr>
              <a:t>: Premises</a:t>
            </a:r>
            <a:endParaRPr lang="en-US" sz="24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381001" y="998331"/>
            <a:ext cx="8524462" cy="5124176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8000" b="1" dirty="0" smtClean="0">
                <a:solidFill>
                  <a:schemeClr val="accent6">
                    <a:lumMod val="50000"/>
                  </a:schemeClr>
                </a:solidFill>
              </a:rPr>
              <a:t>No need to know or learn anything about the key-values or their spread.  </a:t>
            </a:r>
          </a:p>
          <a:p>
            <a:pPr>
              <a:buFont typeface="Wingdings" pitchFamily="2" charset="2"/>
              <a:buChar char="§"/>
            </a:pPr>
            <a:endParaRPr lang="en-US" sz="8000" b="1" dirty="0" smtClean="0"/>
          </a:p>
          <a:p>
            <a:pPr>
              <a:buFont typeface="Wingdings" pitchFamily="2" charset="2"/>
              <a:buChar char="§"/>
            </a:pPr>
            <a:r>
              <a:rPr lang="en-US" sz="8000" b="1" dirty="0" smtClean="0">
                <a:solidFill>
                  <a:schemeClr val="accent6">
                    <a:lumMod val="50000"/>
                  </a:schemeClr>
                </a:solidFill>
              </a:rPr>
              <a:t>Instead, use a hash function to:</a:t>
            </a:r>
          </a:p>
          <a:p>
            <a:pPr lvl="1"/>
            <a:r>
              <a:rPr lang="en-US" sz="8000" b="1" dirty="0" smtClean="0">
                <a:solidFill>
                  <a:schemeClr val="accent1">
                    <a:lumMod val="75000"/>
                  </a:schemeClr>
                </a:solidFill>
              </a:rPr>
              <a:t>Map each (composite) key-value to a random value of a character variable </a:t>
            </a:r>
            <a:r>
              <a:rPr lang="en-US" sz="8000" b="1" i="1" dirty="0" smtClean="0">
                <a:solidFill>
                  <a:schemeClr val="accent1">
                    <a:lumMod val="75000"/>
                  </a:schemeClr>
                </a:solidFill>
              </a:rPr>
              <a:t>HKEY</a:t>
            </a:r>
            <a:r>
              <a:rPr lang="en-US" sz="80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lvl="1"/>
            <a:r>
              <a:rPr lang="en-US" sz="8000" b="1" dirty="0" smtClean="0">
                <a:solidFill>
                  <a:schemeClr val="accent1">
                    <a:lumMod val="75000"/>
                  </a:schemeClr>
                </a:solidFill>
              </a:rPr>
              <a:t>Ensure that each key-value maps to its </a:t>
            </a:r>
            <a:r>
              <a:rPr lang="en-US" sz="8000" b="1" i="1" dirty="0" smtClean="0">
                <a:solidFill>
                  <a:schemeClr val="accent1">
                    <a:lumMod val="75000"/>
                  </a:schemeClr>
                </a:solidFill>
              </a:rPr>
              <a:t>HKEY</a:t>
            </a:r>
            <a:r>
              <a:rPr lang="en-US" sz="8000" b="1" dirty="0" smtClean="0">
                <a:solidFill>
                  <a:schemeClr val="accent1">
                    <a:lumMod val="75000"/>
                  </a:schemeClr>
                </a:solidFill>
              </a:rPr>
              <a:t> value </a:t>
            </a:r>
            <a:r>
              <a:rPr lang="en-US" sz="8000" b="1" i="1" dirty="0" smtClean="0">
                <a:solidFill>
                  <a:schemeClr val="accent1">
                    <a:lumMod val="75000"/>
                  </a:schemeClr>
                </a:solidFill>
              </a:rPr>
              <a:t>strictly </a:t>
            </a:r>
            <a:r>
              <a:rPr lang="en-US" sz="8000" b="1" i="1" dirty="0" smtClean="0">
                <a:solidFill>
                  <a:schemeClr val="accent1">
                    <a:lumMod val="75000"/>
                  </a:schemeClr>
                </a:solidFill>
              </a:rPr>
              <a:t>one-to-one</a:t>
            </a:r>
            <a:r>
              <a:rPr lang="en-US" sz="80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>
              <a:buFont typeface="Wingdings" pitchFamily="2" charset="2"/>
              <a:buChar char="§"/>
            </a:pPr>
            <a:endParaRPr lang="en-US" sz="8000" b="1" dirty="0" smtClean="0"/>
          </a:p>
          <a:p>
            <a:pPr>
              <a:buFont typeface="Wingdings" pitchFamily="2" charset="2"/>
              <a:buChar char="§"/>
            </a:pPr>
            <a:r>
              <a:rPr lang="en-US" sz="8000" b="1" dirty="0" smtClean="0">
                <a:solidFill>
                  <a:schemeClr val="accent6">
                    <a:lumMod val="50000"/>
                  </a:schemeClr>
                </a:solidFill>
              </a:rPr>
              <a:t>After the mapping is done:</a:t>
            </a:r>
          </a:p>
          <a:p>
            <a:pPr lvl="1"/>
            <a:r>
              <a:rPr lang="en-US" sz="8000" b="1" dirty="0" smtClean="0">
                <a:solidFill>
                  <a:schemeClr val="accent1">
                    <a:lumMod val="75000"/>
                  </a:schemeClr>
                </a:solidFill>
              </a:rPr>
              <a:t>Decide on the number of segments </a:t>
            </a:r>
            <a:r>
              <a:rPr lang="en-US" sz="8000" b="1" i="1" dirty="0" smtClean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en-US" sz="8000" b="1" dirty="0" smtClean="0">
                <a:solidFill>
                  <a:schemeClr val="accent1">
                    <a:lumMod val="75000"/>
                  </a:schemeClr>
                </a:solidFill>
              </a:rPr>
              <a:t> you need.</a:t>
            </a:r>
          </a:p>
          <a:p>
            <a:pPr lvl="1"/>
            <a:r>
              <a:rPr lang="en-US" sz="8000" b="1" dirty="0" smtClean="0">
                <a:solidFill>
                  <a:schemeClr val="accent1">
                    <a:lumMod val="75000"/>
                  </a:schemeClr>
                </a:solidFill>
              </a:rPr>
              <a:t>From </a:t>
            </a:r>
            <a:r>
              <a:rPr lang="en-US" sz="8000" b="1" i="1" dirty="0" smtClean="0">
                <a:solidFill>
                  <a:schemeClr val="accent1">
                    <a:lumMod val="75000"/>
                  </a:schemeClr>
                </a:solidFill>
              </a:rPr>
              <a:t>HKEY</a:t>
            </a:r>
            <a:r>
              <a:rPr lang="en-US" sz="8000" b="1" dirty="0" smtClean="0">
                <a:solidFill>
                  <a:schemeClr val="accent1">
                    <a:lumMod val="75000"/>
                  </a:schemeClr>
                </a:solidFill>
              </a:rPr>
              <a:t>, carve a substring </a:t>
            </a:r>
            <a:r>
              <a:rPr lang="en-US" sz="8000" b="1" i="1" dirty="0" smtClean="0">
                <a:solidFill>
                  <a:schemeClr val="accent1">
                    <a:lumMod val="75000"/>
                  </a:schemeClr>
                </a:solidFill>
              </a:rPr>
              <a:t>HBYTE</a:t>
            </a:r>
            <a:r>
              <a:rPr lang="en-US" sz="8000" b="1" dirty="0" smtClean="0">
                <a:solidFill>
                  <a:schemeClr val="accent1">
                    <a:lumMod val="75000"/>
                  </a:schemeClr>
                </a:solidFill>
              </a:rPr>
              <a:t> with the number of possible values </a:t>
            </a:r>
            <a:r>
              <a:rPr lang="en-US" sz="8000" b="1" i="1" dirty="0" smtClean="0">
                <a:solidFill>
                  <a:schemeClr val="accent1">
                    <a:lumMod val="75000"/>
                  </a:schemeClr>
                </a:solidFill>
              </a:rPr>
              <a:t>=&gt; N</a:t>
            </a:r>
            <a:r>
              <a:rPr lang="en-US" sz="8000" b="1" dirty="0" smtClean="0">
                <a:solidFill>
                  <a:schemeClr val="accent1">
                    <a:lumMod val="75000"/>
                  </a:schemeClr>
                </a:solidFill>
              </a:rPr>
              <a:t>.    </a:t>
            </a:r>
          </a:p>
          <a:p>
            <a:pPr lvl="1"/>
            <a:r>
              <a:rPr lang="en-US" sz="8000" b="1" dirty="0" smtClean="0">
                <a:solidFill>
                  <a:schemeClr val="accent1">
                    <a:lumMod val="75000"/>
                  </a:schemeClr>
                </a:solidFill>
              </a:rPr>
              <a:t>Divide all possible </a:t>
            </a:r>
            <a:r>
              <a:rPr lang="en-US" sz="8000" b="1" i="1" dirty="0" smtClean="0">
                <a:solidFill>
                  <a:schemeClr val="accent1">
                    <a:lumMod val="75000"/>
                  </a:schemeClr>
                </a:solidFill>
              </a:rPr>
              <a:t>HBYTE</a:t>
            </a:r>
            <a:r>
              <a:rPr lang="en-US" sz="8000" b="1" dirty="0" smtClean="0">
                <a:solidFill>
                  <a:schemeClr val="accent1">
                    <a:lumMod val="75000"/>
                  </a:schemeClr>
                </a:solidFill>
              </a:rPr>
              <a:t> values evenly among </a:t>
            </a:r>
            <a:r>
              <a:rPr lang="en-US" sz="8000" b="1" i="1" dirty="0" smtClean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en-US" sz="8000" b="1" dirty="0" smtClean="0">
                <a:solidFill>
                  <a:schemeClr val="accent1">
                    <a:lumMod val="75000"/>
                  </a:schemeClr>
                </a:solidFill>
              </a:rPr>
              <a:t> separate value sets.</a:t>
            </a:r>
          </a:p>
          <a:p>
            <a:pPr lvl="1"/>
            <a:r>
              <a:rPr lang="en-US" sz="8000" b="1" dirty="0" smtClean="0">
                <a:solidFill>
                  <a:schemeClr val="accent1">
                    <a:lumMod val="75000"/>
                  </a:schemeClr>
                </a:solidFill>
              </a:rPr>
              <a:t>Subset input into </a:t>
            </a:r>
            <a:r>
              <a:rPr lang="en-US" sz="8000" b="1" i="1" dirty="0" smtClean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en-US" sz="8000" b="1" dirty="0" smtClean="0">
                <a:solidFill>
                  <a:schemeClr val="accent1">
                    <a:lumMod val="75000"/>
                  </a:schemeClr>
                </a:solidFill>
              </a:rPr>
              <a:t> segments based on the </a:t>
            </a:r>
            <a:r>
              <a:rPr lang="en-US" sz="8000" b="1" i="1" dirty="0" smtClean="0">
                <a:solidFill>
                  <a:schemeClr val="accent1">
                    <a:lumMod val="75000"/>
                  </a:schemeClr>
                </a:solidFill>
              </a:rPr>
              <a:t>HBYTE</a:t>
            </a:r>
            <a:r>
              <a:rPr lang="en-US" sz="8000" b="1" dirty="0" smtClean="0">
                <a:solidFill>
                  <a:schemeClr val="accent1">
                    <a:lumMod val="75000"/>
                  </a:schemeClr>
                </a:solidFill>
              </a:rPr>
              <a:t> values from each value set.</a:t>
            </a:r>
          </a:p>
          <a:p>
            <a:pPr>
              <a:buFont typeface="Wingdings" pitchFamily="2" charset="2"/>
              <a:buChar char="§"/>
            </a:pPr>
            <a:endParaRPr lang="en-US" sz="8000" b="1" dirty="0" smtClean="0"/>
          </a:p>
          <a:p>
            <a:pPr>
              <a:buFont typeface="Wingdings" pitchFamily="2" charset="2"/>
              <a:buChar char="§"/>
            </a:pPr>
            <a:r>
              <a:rPr lang="en-US" sz="8000" b="1" dirty="0" smtClean="0">
                <a:solidFill>
                  <a:schemeClr val="accent6">
                    <a:lumMod val="50000"/>
                  </a:schemeClr>
                </a:solidFill>
              </a:rPr>
              <a:t>Process the segments separately and stack up the results.   </a:t>
            </a:r>
            <a:endParaRPr lang="en-US" sz="80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sz="7200" b="1" dirty="0"/>
          </a:p>
          <a:p>
            <a:pPr>
              <a:buNone/>
            </a:pPr>
            <a:endParaRPr lang="en-US" sz="7200" b="1" dirty="0"/>
          </a:p>
          <a:p>
            <a:pPr>
              <a:buNone/>
            </a:pPr>
            <a:endParaRPr lang="en-US" sz="7200" b="1" dirty="0"/>
          </a:p>
          <a:p>
            <a:pPr>
              <a:buNone/>
            </a:pPr>
            <a:endParaRPr lang="en-US" sz="2000" b="1" dirty="0"/>
          </a:p>
          <a:p>
            <a:pPr>
              <a:buNone/>
            </a:pPr>
            <a:endParaRPr lang="en-US" sz="2000" b="1" dirty="0"/>
          </a:p>
          <a:p>
            <a:pPr>
              <a:buNone/>
            </a:pPr>
            <a:endParaRPr lang="en-US" sz="2000" b="1" dirty="0"/>
          </a:p>
          <a:p>
            <a:pPr>
              <a:buNone/>
            </a:pPr>
            <a:endParaRPr lang="en-US" sz="2000" b="1" dirty="0"/>
          </a:p>
          <a:p>
            <a:pPr>
              <a:buNone/>
            </a:pPr>
            <a:r>
              <a:rPr lang="en-US" sz="2000" b="1" dirty="0"/>
              <a:t>	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title"/>
          </p:nvPr>
        </p:nvSpPr>
        <p:spPr>
          <a:xfrm>
            <a:off x="626364" y="256033"/>
            <a:ext cx="7891272" cy="468420"/>
          </a:xfrm>
        </p:spPr>
        <p:txBody>
          <a:bodyPr/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Hash Segmentation: The Concept </a:t>
            </a:r>
            <a:endParaRPr lang="en-US" sz="24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Applying </a:t>
            </a:r>
            <a:r>
              <a:rPr lang="en-US" sz="2400" b="1" dirty="0">
                <a:solidFill>
                  <a:srgbClr val="008000"/>
                </a:solidFill>
              </a:rPr>
              <a:t>a Hash Function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1086679"/>
            <a:ext cx="84581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sz="2000" b="1" dirty="0"/>
              <a:t>Concatenate </a:t>
            </a:r>
            <a:r>
              <a:rPr lang="en-US" sz="2000" b="1" dirty="0" smtClean="0"/>
              <a:t>all the </a:t>
            </a:r>
            <a:r>
              <a:rPr lang="en-US" sz="2000" b="1" dirty="0"/>
              <a:t>key </a:t>
            </a:r>
            <a:r>
              <a:rPr lang="en-US" sz="2000" b="1" dirty="0" smtClean="0"/>
              <a:t>components. E.g</a:t>
            </a:r>
            <a:r>
              <a:rPr lang="en-US" sz="2000" b="1" dirty="0"/>
              <a:t>., for our sample input file </a:t>
            </a:r>
            <a:r>
              <a:rPr lang="en-US" sz="2000" b="1" i="1" dirty="0" smtClean="0"/>
              <a:t>TRANS</a:t>
            </a:r>
            <a:r>
              <a:rPr lang="en-US" sz="2000" b="1" dirty="0" smtClean="0"/>
              <a:t>:</a:t>
            </a:r>
            <a:endParaRPr lang="en-US" sz="2000" b="1" dirty="0"/>
          </a:p>
          <a:p>
            <a:r>
              <a:rPr lang="en-US" sz="2000" b="1" dirty="0"/>
              <a:t>	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CONCAT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= </a:t>
            </a:r>
            <a:r>
              <a:rPr lang="en-US" sz="2000" b="1" dirty="0" err="1">
                <a:solidFill>
                  <a:schemeClr val="accent6">
                    <a:lumMod val="50000"/>
                  </a:schemeClr>
                </a:solidFill>
              </a:rPr>
              <a:t>catX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 (‘:’,  ID,  KEY)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pPr>
              <a:buFont typeface="Wingdings" pitchFamily="2" charset="2"/>
              <a:buChar char="§"/>
            </a:pP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</a:t>
            </a:r>
            <a:r>
              <a:rPr lang="en-US" sz="2000" b="1" dirty="0"/>
              <a:t>Pass the result to hash function </a:t>
            </a:r>
            <a:r>
              <a:rPr lang="en-US" sz="2000" b="1" i="1" dirty="0"/>
              <a:t>MD5</a:t>
            </a:r>
            <a:r>
              <a:rPr lang="en-US" sz="2000" b="1" dirty="0"/>
              <a:t> to obtain its </a:t>
            </a:r>
            <a:r>
              <a:rPr lang="en-US" sz="2000" b="1" i="1" dirty="0"/>
              <a:t>signature</a:t>
            </a:r>
            <a:r>
              <a:rPr lang="en-US" sz="2000" b="1" dirty="0"/>
              <a:t> </a:t>
            </a:r>
            <a:r>
              <a:rPr lang="en-US" sz="2000" b="1" dirty="0" smtClean="0"/>
              <a:t>, </a:t>
            </a:r>
            <a:r>
              <a:rPr lang="en-US" sz="2000" b="1" i="1" dirty="0" smtClean="0"/>
              <a:t>HKEY</a:t>
            </a:r>
            <a:r>
              <a:rPr lang="en-US" sz="2000" b="1" dirty="0" smtClean="0"/>
              <a:t>:</a:t>
            </a:r>
            <a:endParaRPr lang="en-US" sz="2000" b="1" dirty="0"/>
          </a:p>
          <a:p>
            <a:r>
              <a:rPr lang="en-US" sz="2000" b="1" dirty="0"/>
              <a:t>	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length HKEY $ 16 ;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HKEY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= MD5 (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CONCAT) ;</a:t>
            </a:r>
          </a:p>
          <a:p>
            <a:pPr>
              <a:buFont typeface="Wingdings" pitchFamily="2" charset="2"/>
              <a:buChar char="§"/>
            </a:pP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Or use a single expression:</a:t>
            </a:r>
            <a:endParaRPr lang="en-US" sz="2000" b="1" dirty="0"/>
          </a:p>
          <a:p>
            <a:r>
              <a:rPr lang="en-US" sz="2000" b="1" dirty="0"/>
              <a:t>	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HKEY = put (MD5 (</a:t>
            </a:r>
            <a:r>
              <a:rPr lang="en-US" sz="2000" b="1" dirty="0" err="1">
                <a:solidFill>
                  <a:schemeClr val="accent6">
                    <a:lumMod val="50000"/>
                  </a:schemeClr>
                </a:solidFill>
              </a:rPr>
              <a:t>catX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(‘:’, ID, KEY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), $16.)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pPr>
              <a:buFont typeface="Wingdings" pitchFamily="2" charset="2"/>
              <a:buChar char="§"/>
            </a:pP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Note: Function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SHA256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with HKEY length $32 can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be used instead of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MD5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 more on that </a:t>
            </a:r>
            <a:r>
              <a:rPr lang="en-US" sz="2000" b="1" i="1" dirty="0" smtClean="0">
                <a:solidFill>
                  <a:schemeClr val="accent1">
                    <a:lumMod val="75000"/>
                  </a:schemeClr>
                </a:solidFill>
              </a:rPr>
              <a:t>later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title"/>
          </p:nvPr>
        </p:nvSpPr>
        <p:spPr>
          <a:xfrm>
            <a:off x="626364" y="379896"/>
            <a:ext cx="7891272" cy="609600"/>
          </a:xfrm>
        </p:spPr>
        <p:txBody>
          <a:bodyPr/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Demo: Hash Signature</a:t>
            </a:r>
            <a:r>
              <a:rPr lang="en-US" sz="2400" b="1" i="1" dirty="0" smtClean="0">
                <a:solidFill>
                  <a:srgbClr val="008000"/>
                </a:solidFill>
              </a:rPr>
              <a:t> HKEY</a:t>
            </a:r>
            <a:r>
              <a:rPr lang="en-US" sz="2400" b="1" dirty="0" smtClean="0">
                <a:solidFill>
                  <a:srgbClr val="008000"/>
                </a:solidFill>
              </a:rPr>
              <a:t> for Sample File TRANS</a:t>
            </a:r>
            <a:endParaRPr lang="en-US" sz="2400" b="1" i="1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57400" y="1371600"/>
            <a:ext cx="531412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data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vTransMap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/ view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vTransMap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; 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set Trans ;                                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CONCAT = 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catx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(":", ID, KEY) ;             </a:t>
            </a:r>
          </a:p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format HKEY $hex32. ; *length=16;                      </a:t>
            </a:r>
          </a:p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HKEY = MD5 (CONCAT) ;        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keep ID KEY HKEY ;              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run ; </a:t>
            </a:r>
            <a:endParaRPr lang="en-US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19200" y="4038600"/>
            <a:ext cx="73879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Benefit of the view:</a:t>
            </a:r>
          </a:p>
          <a:p>
            <a:endParaRPr lang="en-US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No 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matter the number of natural keys, we can always recast 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it, so 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there is only one surrogate key to deal with. </a:t>
            </a:r>
            <a:endParaRPr lang="en-US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364" y="371061"/>
            <a:ext cx="7891272" cy="609600"/>
          </a:xfrm>
        </p:spPr>
        <p:txBody>
          <a:bodyPr/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First Things First</a:t>
            </a:r>
            <a:endParaRPr lang="en-US" sz="2400" b="1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066800" y="1201530"/>
            <a:ext cx="7103167" cy="5000487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This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presentation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is about 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hash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 functions and how you can use them to create independent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input data segments/groups</a:t>
            </a:r>
          </a:p>
          <a:p>
            <a:pPr>
              <a:buFont typeface="Wingdings" pitchFamily="2" charset="2"/>
              <a:buChar char="§"/>
            </a:pPr>
            <a:endParaRPr lang="en-US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Despite being related to 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hash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 functions, it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is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NOT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about: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Using cannabis</a:t>
            </a:r>
            <a:endParaRPr lang="en-US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Edibles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. . . .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It is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NOT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about the hash object or hash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tables</a:t>
            </a:r>
          </a:p>
          <a:p>
            <a:pPr>
              <a:buFont typeface="Wingdings" pitchFamily="2" charset="2"/>
              <a:buChar char="§"/>
            </a:pPr>
            <a:endParaRPr lang="en-US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It is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NOT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about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hash table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lookup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And, yes, the hash object can do WAY more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than just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table lookup.</a:t>
            </a:r>
          </a:p>
        </p:txBody>
      </p:sp>
    </p:spTree>
    <p:extLst>
      <p:ext uri="{BB962C8B-B14F-4D97-AF65-F5344CB8AC3E}">
        <p14:creationId xmlns="" xmlns:p14="http://schemas.microsoft.com/office/powerpoint/2010/main" val="19419124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title"/>
          </p:nvPr>
        </p:nvSpPr>
        <p:spPr>
          <a:xfrm>
            <a:off x="626364" y="256033"/>
            <a:ext cx="7891272" cy="459585"/>
          </a:xfrm>
        </p:spPr>
        <p:txBody>
          <a:bodyPr/>
          <a:lstStyle/>
          <a:p>
            <a:r>
              <a:rPr lang="en-US" sz="2400" b="1" dirty="0">
                <a:solidFill>
                  <a:srgbClr val="008000"/>
                </a:solidFill>
              </a:rPr>
              <a:t>Hash </a:t>
            </a:r>
            <a:r>
              <a:rPr lang="en-US" sz="2400" b="1" dirty="0" smtClean="0">
                <a:solidFill>
                  <a:srgbClr val="008000"/>
                </a:solidFill>
              </a:rPr>
              <a:t>Signature Randomness</a:t>
            </a:r>
            <a:endParaRPr lang="en-US" sz="2400" b="1" i="1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0" y="5181600"/>
            <a:ext cx="772601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b="1" i="1" dirty="0" smtClean="0"/>
              <a:t>HKEY </a:t>
            </a:r>
            <a:r>
              <a:rPr lang="en-US" sz="2000" b="1" dirty="0" smtClean="0"/>
              <a:t>for </a:t>
            </a:r>
            <a:r>
              <a:rPr lang="en-US" sz="2000" b="1" i="1" dirty="0" smtClean="0"/>
              <a:t>distinct</a:t>
            </a:r>
            <a:r>
              <a:rPr lang="en-US" sz="2000" b="1" dirty="0" smtClean="0"/>
              <a:t> (ID,KEY) values from view </a:t>
            </a:r>
            <a:r>
              <a:rPr lang="en-US" sz="2000" b="1" i="1" dirty="0" err="1" smtClean="0"/>
              <a:t>vTransMap</a:t>
            </a:r>
            <a:r>
              <a:rPr lang="en-US" sz="2000" b="1" dirty="0" smtClean="0"/>
              <a:t>:</a:t>
            </a:r>
          </a:p>
          <a:p>
            <a:endParaRPr lang="en-US" sz="2000" b="1" dirty="0" smtClean="0"/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b="1" i="1" dirty="0" smtClean="0">
                <a:solidFill>
                  <a:schemeClr val="accent1">
                    <a:lumMod val="75000"/>
                  </a:schemeClr>
                </a:solidFill>
              </a:rPr>
              <a:t>HKEY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byte values have 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no regular pattern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: They are 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random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Ergo: 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Any substring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 from </a:t>
            </a:r>
            <a:r>
              <a:rPr lang="en-US" sz="2000" b="1" i="1" dirty="0" smtClean="0">
                <a:solidFill>
                  <a:schemeClr val="accent1">
                    <a:lumMod val="75000"/>
                  </a:schemeClr>
                </a:solidFill>
              </a:rPr>
              <a:t>HKEY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 can be used for segmentation.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838200"/>
          <a:ext cx="8229599" cy="41214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19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66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8609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39711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ID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KEY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HKEY</a:t>
                      </a:r>
                    </a:p>
                  </a:txBody>
                  <a:tcPr marT="60960" marB="60960" anchor="ctr" anchorCtr="1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695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8649C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8649C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45"/>
                        </a:spcBef>
                        <a:spcAft>
                          <a:spcPts val="145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1A A8 1A 75 62 B7 05 FB 67 79 65 5B 8E 40 7E E3</a:t>
                      </a:r>
                      <a:endParaRPr lang="en-US" sz="1600" dirty="0">
                        <a:solidFill>
                          <a:schemeClr val="tx1"/>
                        </a:solidFill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8415" marR="18415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695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8649C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8649C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45"/>
                        </a:spcBef>
                        <a:spcAft>
                          <a:spcPts val="145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D6 B3 D7 E5 13 1F 54 1D DE F6 81 D8 AC C1 17 13</a:t>
                      </a:r>
                      <a:endParaRPr lang="en-US" sz="1600" dirty="0">
                        <a:solidFill>
                          <a:schemeClr val="tx1"/>
                        </a:solidFill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8415" marR="18415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695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8649C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8649C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45"/>
                        </a:spcBef>
                        <a:spcAft>
                          <a:spcPts val="145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8E 1A 7B 2F 99 09 E6 3C B6 BC D2 2E 7D E8 AB 21</a:t>
                      </a:r>
                      <a:endParaRPr lang="en-US" sz="1600" dirty="0">
                        <a:solidFill>
                          <a:schemeClr val="tx1"/>
                        </a:solidFill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8415" marR="18415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9695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8649C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8649C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45"/>
                        </a:spcBef>
                        <a:spcAft>
                          <a:spcPts val="145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0E C9 E6 87 5E 4C 6E 67 02 E1 B8 18 13 A0 B7 0D</a:t>
                      </a:r>
                      <a:endParaRPr lang="en-US" sz="1600" dirty="0">
                        <a:solidFill>
                          <a:schemeClr val="tx1"/>
                        </a:solidFill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8415" marR="18415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9695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8649C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8649C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45"/>
                        </a:spcBef>
                        <a:spcAft>
                          <a:spcPts val="145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B3 0B E9 97 C4 A0 4C 08 09 C2 5D B6 D0 A0 D3 DC</a:t>
                      </a:r>
                      <a:endParaRPr lang="en-US" sz="1600" dirty="0">
                        <a:solidFill>
                          <a:schemeClr val="tx1"/>
                        </a:solidFill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8415" marR="18415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9695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8649C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8649C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45"/>
                        </a:spcBef>
                        <a:spcAft>
                          <a:spcPts val="145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0E 04 B1 C7 15 01 16 B3 35 E8 56 60 17 29 78 63</a:t>
                      </a:r>
                      <a:endParaRPr lang="en-US" sz="1600" dirty="0">
                        <a:solidFill>
                          <a:schemeClr val="tx1"/>
                        </a:solidFill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8415" marR="18415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title"/>
          </p:nvPr>
        </p:nvSpPr>
        <p:spPr>
          <a:xfrm>
            <a:off x="626364" y="468245"/>
            <a:ext cx="7891272" cy="609600"/>
          </a:xfrm>
        </p:spPr>
        <p:txBody>
          <a:bodyPr/>
          <a:lstStyle/>
          <a:p>
            <a:r>
              <a:rPr lang="en-US" sz="2400" b="1" dirty="0">
                <a:solidFill>
                  <a:srgbClr val="008000"/>
                </a:solidFill>
              </a:rPr>
              <a:t>Converting </a:t>
            </a:r>
            <a:r>
              <a:rPr lang="en-US" sz="2400" b="1" dirty="0" smtClean="0">
                <a:solidFill>
                  <a:srgbClr val="008000"/>
                </a:solidFill>
              </a:rPr>
              <a:t>Hash Signature </a:t>
            </a:r>
            <a:r>
              <a:rPr lang="en-US" sz="2400" b="1" i="1" dirty="0" smtClean="0">
                <a:solidFill>
                  <a:srgbClr val="008000"/>
                </a:solidFill>
              </a:rPr>
              <a:t>HKEY</a:t>
            </a:r>
            <a:r>
              <a:rPr lang="en-US" sz="2400" b="1" dirty="0" smtClean="0">
                <a:solidFill>
                  <a:srgbClr val="008000"/>
                </a:solidFill>
              </a:rPr>
              <a:t> </a:t>
            </a:r>
            <a:r>
              <a:rPr lang="en-US" sz="2400" b="1" dirty="0">
                <a:solidFill>
                  <a:srgbClr val="008000"/>
                </a:solidFill>
              </a:rPr>
              <a:t>into Segments</a:t>
            </a:r>
            <a:endParaRPr lang="en-US" sz="2400" b="1" i="1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524000"/>
            <a:ext cx="81534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b="1" dirty="0"/>
              <a:t>1.</a:t>
            </a:r>
            <a:r>
              <a:rPr lang="en-US" dirty="0"/>
              <a:t> </a:t>
            </a:r>
            <a:r>
              <a:rPr lang="en-US" sz="2000" b="1" dirty="0"/>
              <a:t>Pick </a:t>
            </a:r>
            <a:r>
              <a:rPr lang="en-US" sz="2000" b="1" i="1" dirty="0"/>
              <a:t>any</a:t>
            </a:r>
            <a:r>
              <a:rPr lang="en-US" sz="2000" b="1" dirty="0"/>
              <a:t> byte from </a:t>
            </a:r>
            <a:r>
              <a:rPr lang="en-US" sz="2000" b="1" i="1" dirty="0"/>
              <a:t>HKEY</a:t>
            </a:r>
            <a:r>
              <a:rPr lang="en-US" sz="2000" b="1" dirty="0"/>
              <a:t>. For example, for byte #10:</a:t>
            </a:r>
          </a:p>
          <a:p>
            <a:pPr>
              <a:buFont typeface="Arial" pitchFamily="34" charset="0"/>
              <a:buChar char="•"/>
            </a:pPr>
            <a:endParaRPr lang="en-US" b="1" dirty="0">
              <a:solidFill>
                <a:srgbClr val="1F344C"/>
              </a:solidFill>
            </a:endParaRPr>
          </a:p>
          <a:p>
            <a:r>
              <a:rPr lang="en-US" b="1" dirty="0">
                <a:solidFill>
                  <a:srgbClr val="1F344C"/>
                </a:solidFill>
              </a:rPr>
              <a:t>	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HBYTE = char (HKEY, 10) ;</a:t>
            </a:r>
          </a:p>
          <a:p>
            <a:pPr>
              <a:buFont typeface="Arial" pitchFamily="34" charset="0"/>
              <a:buChar char="•"/>
            </a:pPr>
            <a:endParaRPr lang="en-US" b="1" dirty="0">
              <a:solidFill>
                <a:srgbClr val="1F344C"/>
              </a:solidFill>
            </a:endParaRPr>
          </a:p>
          <a:p>
            <a:r>
              <a:rPr lang="en-US" b="1" dirty="0">
                <a:solidFill>
                  <a:srgbClr val="1F344C"/>
                </a:solidFill>
              </a:rPr>
              <a:t> </a:t>
            </a:r>
            <a:r>
              <a:rPr lang="en-US" b="1" dirty="0"/>
              <a:t>2. </a:t>
            </a:r>
            <a:r>
              <a:rPr lang="en-US" sz="2000" b="1" dirty="0"/>
              <a:t>Obtain its </a:t>
            </a:r>
            <a:r>
              <a:rPr lang="en-US" sz="2000" b="1" i="1" dirty="0"/>
              <a:t>rank</a:t>
            </a:r>
            <a:r>
              <a:rPr lang="en-US" sz="2000" b="1" dirty="0"/>
              <a:t>  in [0:255] </a:t>
            </a:r>
            <a:r>
              <a:rPr lang="en-US" sz="2000" b="1" dirty="0" smtClean="0"/>
              <a:t>range. Either </a:t>
            </a:r>
            <a:r>
              <a:rPr lang="en-US" sz="2000" b="1" dirty="0"/>
              <a:t>expression will work:</a:t>
            </a:r>
          </a:p>
          <a:p>
            <a:pPr>
              <a:buFont typeface="Arial" pitchFamily="34" charset="0"/>
              <a:buChar char="•"/>
            </a:pPr>
            <a:endParaRPr lang="en-US" b="1" dirty="0">
              <a:solidFill>
                <a:srgbClr val="1F344C"/>
              </a:solidFill>
            </a:endParaRPr>
          </a:p>
          <a:p>
            <a:r>
              <a:rPr lang="en-US" b="1" dirty="0">
                <a:solidFill>
                  <a:srgbClr val="1F344C"/>
                </a:solidFill>
              </a:rPr>
              <a:t>	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RANK = rank (HBYTE) ;</a:t>
            </a:r>
          </a:p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	RANK = input (HBYTE, pib1.) ;</a:t>
            </a:r>
          </a:p>
          <a:p>
            <a:pPr>
              <a:buFont typeface="Arial" pitchFamily="34" charset="0"/>
              <a:buChar char="•"/>
            </a:pPr>
            <a:endParaRPr lang="en-US" b="1" dirty="0">
              <a:solidFill>
                <a:srgbClr val="1F344C"/>
              </a:solidFill>
            </a:endParaRPr>
          </a:p>
          <a:p>
            <a:r>
              <a:rPr lang="en-US" b="1" dirty="0"/>
              <a:t>3. </a:t>
            </a:r>
            <a:r>
              <a:rPr lang="en-US" sz="2000" b="1" dirty="0"/>
              <a:t>Use </a:t>
            </a:r>
            <a:r>
              <a:rPr lang="en-US" sz="2000" b="1" dirty="0" smtClean="0"/>
              <a:t>the MOD function to </a:t>
            </a:r>
            <a:r>
              <a:rPr lang="en-US" sz="2000" b="1" dirty="0"/>
              <a:t>split the ranks into segments from 1 to </a:t>
            </a:r>
            <a:r>
              <a:rPr lang="en-US" sz="2000" b="1" i="1" dirty="0"/>
              <a:t>N</a:t>
            </a:r>
            <a:r>
              <a:rPr lang="en-US" sz="2000" b="1" dirty="0"/>
              <a:t>:</a:t>
            </a:r>
          </a:p>
          <a:p>
            <a:pPr>
              <a:buFont typeface="Arial" pitchFamily="34" charset="0"/>
              <a:buChar char="•"/>
            </a:pPr>
            <a:endParaRPr lang="en-US" b="1" dirty="0">
              <a:solidFill>
                <a:srgbClr val="1F344C"/>
              </a:solidFill>
            </a:endParaRPr>
          </a:p>
          <a:p>
            <a:r>
              <a:rPr lang="en-US" b="1" dirty="0">
                <a:solidFill>
                  <a:srgbClr val="1F344C"/>
                </a:solidFill>
              </a:rPr>
              <a:t>	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Segment = 1 + mod (RANK, N)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title"/>
          </p:nvPr>
        </p:nvSpPr>
        <p:spPr>
          <a:xfrm>
            <a:off x="626364" y="468245"/>
            <a:ext cx="7891272" cy="609600"/>
          </a:xfrm>
        </p:spPr>
        <p:txBody>
          <a:bodyPr/>
          <a:lstStyle/>
          <a:p>
            <a:r>
              <a:rPr lang="en-US" sz="2400" b="1" dirty="0">
                <a:solidFill>
                  <a:srgbClr val="008000"/>
                </a:solidFill>
              </a:rPr>
              <a:t>Segmentation Picture for </a:t>
            </a:r>
            <a:r>
              <a:rPr lang="en-US" sz="2400" b="1" dirty="0" smtClean="0">
                <a:solidFill>
                  <a:srgbClr val="008000"/>
                </a:solidFill>
              </a:rPr>
              <a:t>Distinct (</a:t>
            </a:r>
            <a:r>
              <a:rPr lang="en-US" sz="2400" b="1" i="1" dirty="0" smtClean="0">
                <a:solidFill>
                  <a:srgbClr val="008000"/>
                </a:solidFill>
              </a:rPr>
              <a:t>ID,KEY</a:t>
            </a:r>
            <a:r>
              <a:rPr lang="en-US" sz="2400" b="1" dirty="0" smtClean="0">
                <a:solidFill>
                  <a:srgbClr val="008000"/>
                </a:solidFill>
              </a:rPr>
              <a:t>) from TRANS</a:t>
            </a:r>
            <a:endParaRPr lang="en-US" sz="2400" b="1" i="1" dirty="0">
              <a:solidFill>
                <a:srgbClr val="008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2" y="1528418"/>
          <a:ext cx="7162798" cy="36151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31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866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818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855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156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484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ID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KEY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HBYTE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RANK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SEGMENT</a:t>
                      </a:r>
                    </a:p>
                  </a:txBody>
                  <a:tcPr marT="60960" marB="60960" anchor="ctr" anchorCtr="1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rgbClr val="08649C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rgbClr val="08649C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45"/>
                        </a:spcBef>
                        <a:spcAft>
                          <a:spcPts val="145"/>
                        </a:spcAft>
                      </a:pPr>
                      <a:r>
                        <a:rPr lang="en-US" sz="1900" b="1" dirty="0">
                          <a:latin typeface="Courier New" pitchFamily="49" charset="0"/>
                          <a:cs typeface="Courier New" pitchFamily="49" charset="0"/>
                        </a:rPr>
                        <a:t>79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8415" marR="18415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latin typeface="Courier New" pitchFamily="49" charset="0"/>
                          <a:cs typeface="Courier New" pitchFamily="49" charset="0"/>
                        </a:rPr>
                        <a:t>121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rgbClr val="08649C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rgbClr val="08649C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45"/>
                        </a:spcBef>
                        <a:spcAft>
                          <a:spcPts val="145"/>
                        </a:spcAft>
                      </a:pPr>
                      <a:r>
                        <a:rPr lang="en-US" sz="1900" b="1" dirty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8415" marR="18415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latin typeface="Courier New" pitchFamily="49" charset="0"/>
                          <a:cs typeface="Courier New" pitchFamily="49" charset="0"/>
                        </a:rPr>
                        <a:t>246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marT="60960" marB="60960" anchor="ctr" anchorCtr="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rgbClr val="08649C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rgbClr val="08649C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45"/>
                        </a:spcBef>
                        <a:spcAft>
                          <a:spcPts val="145"/>
                        </a:spcAft>
                      </a:pPr>
                      <a:r>
                        <a:rPr lang="en-US" sz="1900" b="1" dirty="0">
                          <a:latin typeface="Courier New" pitchFamily="49" charset="0"/>
                          <a:cs typeface="Courier New" pitchFamily="49" charset="0"/>
                        </a:rPr>
                        <a:t>BC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8415" marR="18415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latin typeface="Courier New" pitchFamily="49" charset="0"/>
                          <a:cs typeface="Courier New" pitchFamily="49" charset="0"/>
                        </a:rPr>
                        <a:t>188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</a:p>
                  </a:txBody>
                  <a:tcPr marT="60960" marB="60960" anchor="ctr" anchorCtr="1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rgbClr val="08649C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rgbClr val="08649C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45"/>
                        </a:spcBef>
                        <a:spcAft>
                          <a:spcPts val="145"/>
                        </a:spcAft>
                      </a:pPr>
                      <a:r>
                        <a:rPr lang="en-US" sz="1900" b="1" dirty="0">
                          <a:latin typeface="Courier New" pitchFamily="49" charset="0"/>
                          <a:cs typeface="Courier New" pitchFamily="49" charset="0"/>
                        </a:rPr>
                        <a:t>E1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8415" marR="18415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latin typeface="Courier New" pitchFamily="49" charset="0"/>
                          <a:cs typeface="Courier New" pitchFamily="49" charset="0"/>
                        </a:rPr>
                        <a:t>255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marT="60960" marB="60960" anchor="ctr" anchorCtr="1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rgbClr val="08649C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rgbClr val="08649C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45"/>
                        </a:spcBef>
                        <a:spcAft>
                          <a:spcPts val="145"/>
                        </a:spcAft>
                      </a:pPr>
                      <a:r>
                        <a:rPr lang="en-US" sz="1900" b="1" dirty="0">
                          <a:latin typeface="Courier New" pitchFamily="49" charset="0"/>
                          <a:cs typeface="Courier New" pitchFamily="49" charset="0"/>
                        </a:rPr>
                        <a:t>C2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8415" marR="18415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latin typeface="Courier New" pitchFamily="49" charset="0"/>
                          <a:cs typeface="Courier New" pitchFamily="49" charset="0"/>
                        </a:rPr>
                        <a:t>194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</a:p>
                  </a:txBody>
                  <a:tcPr marT="60960" marB="60960" anchor="ctr" anchorCtr="1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rgbClr val="08649C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rgbClr val="08649C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45"/>
                        </a:spcBef>
                        <a:spcAft>
                          <a:spcPts val="145"/>
                        </a:spcAft>
                      </a:pPr>
                      <a:r>
                        <a:rPr lang="en-US" sz="1900" b="1" dirty="0">
                          <a:latin typeface="Courier New" pitchFamily="49" charset="0"/>
                          <a:cs typeface="Courier New" pitchFamily="49" charset="0"/>
                        </a:rPr>
                        <a:t>E8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8415" marR="18415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latin typeface="Courier New" pitchFamily="49" charset="0"/>
                          <a:cs typeface="Courier New" pitchFamily="49" charset="0"/>
                        </a:rPr>
                        <a:t>232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title"/>
          </p:nvPr>
        </p:nvSpPr>
        <p:spPr>
          <a:xfrm>
            <a:off x="626364" y="468245"/>
            <a:ext cx="7891272" cy="609600"/>
          </a:xfrm>
        </p:spPr>
        <p:txBody>
          <a:bodyPr/>
          <a:lstStyle/>
          <a:p>
            <a:r>
              <a:rPr lang="en-US" sz="2400" b="1" dirty="0">
                <a:solidFill>
                  <a:srgbClr val="008000"/>
                </a:solidFill>
              </a:rPr>
              <a:t>Segmented </a:t>
            </a:r>
            <a:r>
              <a:rPr lang="en-US" sz="2400" b="1" dirty="0" smtClean="0">
                <a:solidFill>
                  <a:srgbClr val="008000"/>
                </a:solidFill>
              </a:rPr>
              <a:t>Aggregation Put Together: Step 1</a:t>
            </a:r>
            <a:endParaRPr lang="en-US" sz="2400" b="1" i="1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17984" y="1192696"/>
            <a:ext cx="6473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14332" y="1192695"/>
            <a:ext cx="587733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%let </a:t>
            </a:r>
            <a:r>
              <a:rPr lang="en-US" sz="17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N   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= 3 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%let </a:t>
            </a:r>
            <a:r>
              <a:rPr lang="en-US" sz="17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TRANS ;</a:t>
            </a:r>
          </a:p>
          <a:p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%let </a:t>
            </a:r>
            <a:r>
              <a:rPr lang="en-US" sz="17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OUT 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700" b="1" dirty="0" err="1" smtClean="0">
                <a:latin typeface="Courier New" pitchFamily="49" charset="0"/>
                <a:cs typeface="Courier New" pitchFamily="49" charset="0"/>
              </a:rPr>
              <a:t>segAgg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;</a:t>
            </a:r>
          </a:p>
          <a:p>
            <a:endParaRPr lang="en-US" sz="17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data </a:t>
            </a:r>
            <a:r>
              <a:rPr lang="en-US" sz="1700" b="1" dirty="0" err="1" smtClean="0">
                <a:latin typeface="Courier New" pitchFamily="49" charset="0"/>
                <a:cs typeface="Courier New" pitchFamily="49" charset="0"/>
              </a:rPr>
              <a:t>vSegment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/  view = </a:t>
            </a:r>
            <a:r>
              <a:rPr lang="en-US" sz="1700" b="1" dirty="0" err="1" smtClean="0">
                <a:latin typeface="Courier New" pitchFamily="49" charset="0"/>
                <a:cs typeface="Courier New" pitchFamily="49" charset="0"/>
              </a:rPr>
              <a:t>vSegment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;</a:t>
            </a:r>
          </a:p>
          <a:p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 set </a:t>
            </a:r>
            <a:r>
              <a:rPr lang="en-US" sz="17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&amp;IN 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 CONCAT = </a:t>
            </a:r>
            <a:r>
              <a:rPr lang="en-US" sz="1700" b="1" dirty="0" err="1" smtClean="0">
                <a:latin typeface="Courier New" pitchFamily="49" charset="0"/>
                <a:cs typeface="Courier New" pitchFamily="49" charset="0"/>
              </a:rPr>
              <a:t>catX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 (":", ID, Key)) ;</a:t>
            </a:r>
          </a:p>
          <a:p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 HKEY = put (MD5 (CONCAT), $16.) ;</a:t>
            </a:r>
          </a:p>
          <a:p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 HBYTE = char (HKEY, 10) ;</a:t>
            </a:r>
          </a:p>
          <a:p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 RANK = input (HBYTE, pib1.) ;     </a:t>
            </a:r>
          </a:p>
          <a:p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 SEGMENT = 1 + mod (RANK, </a:t>
            </a:r>
            <a:r>
              <a:rPr lang="en-US" sz="17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&amp;N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) ;</a:t>
            </a:r>
          </a:p>
          <a:p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 keep ID KEY VAR SEGMENT ;</a:t>
            </a:r>
          </a:p>
          <a:p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run ;                                     </a:t>
            </a:r>
            <a:endParaRPr lang="en-US" sz="17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700" b="1" dirty="0"/>
              <a:t> 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title"/>
          </p:nvPr>
        </p:nvSpPr>
        <p:spPr>
          <a:xfrm>
            <a:off x="626364" y="468245"/>
            <a:ext cx="7891272" cy="609600"/>
          </a:xfrm>
        </p:spPr>
        <p:txBody>
          <a:bodyPr/>
          <a:lstStyle/>
          <a:p>
            <a:r>
              <a:rPr lang="en-US" sz="2400" b="1" dirty="0">
                <a:solidFill>
                  <a:srgbClr val="008000"/>
                </a:solidFill>
              </a:rPr>
              <a:t>Segmented </a:t>
            </a:r>
            <a:r>
              <a:rPr lang="en-US" sz="2400" b="1" dirty="0" smtClean="0">
                <a:solidFill>
                  <a:srgbClr val="008000"/>
                </a:solidFill>
              </a:rPr>
              <a:t>Aggregation Put Together: Step 2</a:t>
            </a:r>
            <a:endParaRPr lang="en-US" sz="2400" b="1" i="1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17984" y="1192696"/>
            <a:ext cx="6473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3879" y="1192695"/>
            <a:ext cx="7156174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%macro </a:t>
            </a:r>
            <a:r>
              <a:rPr lang="en-US" sz="1700" b="1" dirty="0" err="1" smtClean="0">
                <a:latin typeface="Courier New" pitchFamily="49" charset="0"/>
                <a:cs typeface="Courier New" pitchFamily="49" charset="0"/>
              </a:rPr>
              <a:t>segAgg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;                                    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1700" b="1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pt-BR" sz="1700" b="1" dirty="0">
                <a:latin typeface="Courier New" pitchFamily="49" charset="0"/>
                <a:cs typeface="Courier New" pitchFamily="49" charset="0"/>
              </a:rPr>
              <a:t>do </a:t>
            </a:r>
            <a:r>
              <a:rPr lang="pt-BR" sz="17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segment</a:t>
            </a:r>
            <a:r>
              <a:rPr lang="pt-BR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7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1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pt-BR" sz="1700" b="1" dirty="0">
                <a:latin typeface="Courier New" pitchFamily="49" charset="0"/>
                <a:cs typeface="Courier New" pitchFamily="49" charset="0"/>
              </a:rPr>
              <a:t> %to </a:t>
            </a:r>
            <a:r>
              <a:rPr lang="pt-BR" sz="1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&amp;N</a:t>
            </a:r>
            <a:r>
              <a:rPr lang="pt-BR" sz="1700" b="1" dirty="0">
                <a:latin typeface="Courier New" pitchFamily="49" charset="0"/>
                <a:cs typeface="Courier New" pitchFamily="49" charset="0"/>
              </a:rPr>
              <a:t> ;                                              </a:t>
            </a:r>
          </a:p>
          <a:p>
            <a:r>
              <a:rPr lang="en-US" sz="1700" b="1" dirty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proc </a:t>
            </a:r>
            <a:r>
              <a:rPr lang="en-US" sz="1700" b="1" dirty="0" err="1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sql</a:t>
            </a:r>
            <a:r>
              <a:rPr lang="en-US" sz="1700" b="1" dirty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;                                                       </a:t>
            </a:r>
          </a:p>
          <a:p>
            <a:r>
              <a:rPr lang="en-US" sz="1700" b="1" dirty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create table </a:t>
            </a:r>
            <a:r>
              <a:rPr lang="en-US" sz="1700" b="1" dirty="0" err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aggSegment</a:t>
            </a:r>
            <a:r>
              <a:rPr lang="en-US" sz="1700" b="1" dirty="0" smtClean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as                                           </a:t>
            </a:r>
          </a:p>
          <a:p>
            <a:r>
              <a:rPr lang="en-US" sz="1700" b="1" dirty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select ID, </a:t>
            </a:r>
            <a:r>
              <a:rPr lang="en-US" sz="1700" b="1" dirty="0" smtClean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Key</a:t>
            </a:r>
          </a:p>
          <a:p>
            <a:r>
              <a:rPr lang="en-US" sz="1700" b="1" dirty="0" smtClean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smtClean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sz="1700" b="1" dirty="0" smtClean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700" b="1" dirty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sum(</a:t>
            </a:r>
            <a:r>
              <a:rPr lang="en-US" sz="1700" b="1" dirty="0" err="1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700" b="1" dirty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) as </a:t>
            </a:r>
            <a:r>
              <a:rPr lang="en-US" sz="1700" b="1" dirty="0" smtClean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SUM</a:t>
            </a:r>
          </a:p>
          <a:p>
            <a:r>
              <a:rPr lang="en-US" sz="1700" b="1" dirty="0" smtClean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smtClean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sz="1700" b="1" dirty="0" smtClean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700" b="1" dirty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count(distinct </a:t>
            </a:r>
            <a:r>
              <a:rPr lang="en-US" sz="1700" b="1" dirty="0" err="1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700" b="1" dirty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) as UCOUNT</a:t>
            </a:r>
          </a:p>
          <a:p>
            <a:r>
              <a:rPr lang="en-US" sz="1700" b="1" dirty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from   </a:t>
            </a:r>
            <a:r>
              <a:rPr lang="en-US" sz="1700" b="1" dirty="0" err="1" smtClean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vSegment</a:t>
            </a:r>
            <a:r>
              <a:rPr lang="en-US" sz="1700" b="1" dirty="0" smtClean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WHERE</a:t>
            </a:r>
            <a:r>
              <a:rPr lang="en-US" sz="1700" b="1" dirty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smtClean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=(</a:t>
            </a:r>
            <a:r>
              <a:rPr lang="en-US" sz="17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SEGMENT</a:t>
            </a:r>
            <a:r>
              <a:rPr lang="en-US" sz="1700" b="1" dirty="0" smtClean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7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&amp;segment </a:t>
            </a:r>
            <a:r>
              <a:rPr lang="en-US" sz="1700" b="1" dirty="0" smtClean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))</a:t>
            </a:r>
          </a:p>
          <a:p>
            <a:r>
              <a:rPr lang="en-US" sz="1700" b="1" dirty="0" smtClean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smtClean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smtClean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group </a:t>
            </a:r>
            <a:r>
              <a:rPr lang="en-US" sz="1700" b="1" dirty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ID, </a:t>
            </a:r>
            <a:r>
              <a:rPr lang="en-US" sz="1700" b="1" dirty="0" smtClean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Key</a:t>
            </a:r>
          </a:p>
          <a:p>
            <a:r>
              <a:rPr lang="en-US" sz="1700" b="1" dirty="0" smtClean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smtClean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700" b="1" dirty="0" smtClean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;                     </a:t>
            </a:r>
          </a:p>
          <a:p>
            <a:r>
              <a:rPr lang="en-US" sz="1700" b="1" dirty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quit ;                                                           </a:t>
            </a:r>
          </a:p>
          <a:p>
            <a:r>
              <a:rPr lang="en-US" sz="1700" b="1" dirty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proc append </a:t>
            </a:r>
            <a:r>
              <a:rPr lang="en-US" sz="1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sz="1700" b="1" dirty="0" smtClean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=&amp;</a:t>
            </a:r>
            <a:r>
              <a:rPr lang="en-US" sz="17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sz="1700" b="1" dirty="0" smtClean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data</a:t>
            </a:r>
            <a:r>
              <a:rPr lang="en-US" sz="1700" b="1" dirty="0" smtClean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700" b="1" dirty="0" err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aggSegment</a:t>
            </a:r>
            <a:r>
              <a:rPr lang="en-US" sz="1700" b="1" dirty="0" smtClean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;</a:t>
            </a:r>
            <a:endParaRPr lang="en-US" sz="1700" b="1" dirty="0">
              <a:solidFill>
                <a:schemeClr val="accent4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700" b="1" dirty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run ;                           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%end ;                                                           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%mend ;</a:t>
            </a:r>
          </a:p>
          <a:p>
            <a:endParaRPr lang="en-US" sz="17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segAgg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sz="17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title"/>
          </p:nvPr>
        </p:nvSpPr>
        <p:spPr>
          <a:xfrm>
            <a:off x="626364" y="357809"/>
            <a:ext cx="7891272" cy="485913"/>
          </a:xfrm>
        </p:spPr>
        <p:txBody>
          <a:bodyPr/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Aggregation </a:t>
            </a:r>
            <a:r>
              <a:rPr lang="en-US" sz="2400" b="1" dirty="0">
                <a:solidFill>
                  <a:srgbClr val="008000"/>
                </a:solidFill>
              </a:rPr>
              <a:t>Results</a:t>
            </a:r>
            <a:endParaRPr lang="en-US" sz="2400" b="1" i="1" dirty="0">
              <a:solidFill>
                <a:srgbClr val="008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799" y="1183861"/>
          <a:ext cx="7924802" cy="39556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39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75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397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311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337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9384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4465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9886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19125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494453">
                <a:tc gridSpan="4"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STRAIGHT</a:t>
                      </a:r>
                    </a:p>
                  </a:txBody>
                  <a:tcPr marL="0" marR="0"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 anchorCtr="1"/>
                </a:tc>
                <a:tc gridSpan="5"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SEGMENTED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ID</a:t>
                      </a:r>
                    </a:p>
                  </a:txBody>
                  <a:tcPr marL="0" marR="0"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KEY</a:t>
                      </a:r>
                    </a:p>
                  </a:txBody>
                  <a:tcPr marL="0" marR="0"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SUM</a:t>
                      </a:r>
                    </a:p>
                  </a:txBody>
                  <a:tcPr marL="0" marR="0"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UCOUNT</a:t>
                      </a:r>
                    </a:p>
                  </a:txBody>
                  <a:tcPr marL="0" marR="0"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ID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KEY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SUM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UCOUNT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Segment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r>
                        <a:rPr lang="en-US" sz="1900" b="1" dirty="0"/>
                        <a:t>A</a:t>
                      </a:r>
                    </a:p>
                  </a:txBody>
                  <a:tcPr marL="0" marR="0"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9</a:t>
                      </a:r>
                    </a:p>
                  </a:txBody>
                  <a:tcPr marL="0" marR="0"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A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4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900" b="1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r>
                        <a:rPr lang="en-US" sz="1900" b="1" dirty="0"/>
                        <a:t>A</a:t>
                      </a:r>
                    </a:p>
                  </a:txBody>
                  <a:tcPr marL="0" marR="0"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4</a:t>
                      </a:r>
                    </a:p>
                  </a:txBody>
                  <a:tcPr marL="0" marR="0"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B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r>
                        <a:rPr lang="en-US" sz="1900" b="1" dirty="0"/>
                        <a:t>A</a:t>
                      </a:r>
                    </a:p>
                  </a:txBody>
                  <a:tcPr marL="0" marR="0"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4</a:t>
                      </a:r>
                    </a:p>
                  </a:txBody>
                  <a:tcPr marL="0" marR="0"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A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9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900" b="1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r>
                        <a:rPr lang="en-US" sz="1900" b="1" dirty="0"/>
                        <a:t>B</a:t>
                      </a:r>
                    </a:p>
                  </a:txBody>
                  <a:tcPr marL="0" marR="0"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B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5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r>
                        <a:rPr lang="en-US" sz="1900" b="1" dirty="0"/>
                        <a:t>B</a:t>
                      </a:r>
                    </a:p>
                  </a:txBody>
                  <a:tcPr marL="0" marR="0"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8</a:t>
                      </a:r>
                    </a:p>
                  </a:txBody>
                  <a:tcPr marL="0" marR="0"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A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4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900" b="1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r>
                        <a:rPr lang="en-US" sz="1900" b="1" dirty="0"/>
                        <a:t>B</a:t>
                      </a:r>
                    </a:p>
                  </a:txBody>
                  <a:tcPr marL="0" marR="0"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5</a:t>
                      </a:r>
                    </a:p>
                  </a:txBody>
                  <a:tcPr marL="0" marR="0"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B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8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5800" y="5486400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Aggregations results are the same, </a:t>
            </a:r>
            <a:r>
              <a:rPr lang="en-US" sz="2000" b="1" i="1" dirty="0" smtClean="0">
                <a:solidFill>
                  <a:schemeClr val="accent1">
                    <a:lumMod val="75000"/>
                  </a:schemeClr>
                </a:solidFill>
              </a:rPr>
              <a:t>except for the order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 It’s OK: Aggregated files are usually indexed and much smaller than input.  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title"/>
          </p:nvPr>
        </p:nvSpPr>
        <p:spPr>
          <a:xfrm>
            <a:off x="626364" y="344556"/>
            <a:ext cx="7891272" cy="609600"/>
          </a:xfrm>
        </p:spPr>
        <p:txBody>
          <a:bodyPr/>
          <a:lstStyle/>
          <a:p>
            <a:r>
              <a:rPr lang="en-US" sz="2400" b="1" dirty="0">
                <a:solidFill>
                  <a:srgbClr val="008000"/>
                </a:solidFill>
              </a:rPr>
              <a:t>More on Hash </a:t>
            </a:r>
            <a:r>
              <a:rPr lang="en-US" sz="2400" b="1" dirty="0" smtClean="0">
                <a:solidFill>
                  <a:srgbClr val="008000"/>
                </a:solidFill>
              </a:rPr>
              <a:t>Signature </a:t>
            </a:r>
            <a:r>
              <a:rPr lang="en-US" sz="2400" b="1" dirty="0">
                <a:solidFill>
                  <a:srgbClr val="008000"/>
                </a:solidFill>
              </a:rPr>
              <a:t>Segmentation</a:t>
            </a:r>
            <a:endParaRPr lang="en-US" sz="2400" b="1" i="1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1077845"/>
            <a:ext cx="81534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sz="2000" b="1" dirty="0"/>
              <a:t>Due to </a:t>
            </a:r>
            <a:r>
              <a:rPr lang="en-US" sz="2000" b="1" i="1" dirty="0"/>
              <a:t>HKEY</a:t>
            </a:r>
            <a:r>
              <a:rPr lang="en-US" sz="2000" b="1" dirty="0"/>
              <a:t> randomness, </a:t>
            </a:r>
            <a:r>
              <a:rPr lang="en-US" sz="2000" b="1" i="1" dirty="0"/>
              <a:t>any</a:t>
            </a:r>
            <a:r>
              <a:rPr lang="en-US" sz="2000" b="1" dirty="0"/>
              <a:t> </a:t>
            </a:r>
            <a:r>
              <a:rPr lang="en-US" sz="2000" b="1" dirty="0" smtClean="0"/>
              <a:t>HKEY bytes, bits - or their combination thereof – can be used.</a:t>
            </a:r>
            <a:endParaRPr lang="en-US" sz="2000" b="1" dirty="0"/>
          </a:p>
          <a:p>
            <a:pPr>
              <a:buFont typeface="Wingdings" pitchFamily="2" charset="2"/>
              <a:buChar char="§"/>
            </a:pPr>
            <a:r>
              <a:rPr lang="en-US" sz="2000" b="1" dirty="0"/>
              <a:t>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Programmatically, choosing </a:t>
            </a: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W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left-most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bytes of </a:t>
            </a: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HKEY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is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simplest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/>
              <a:t> </a:t>
            </a:r>
            <a:r>
              <a:rPr lang="en-US" sz="2000" b="1" dirty="0" smtClean="0"/>
              <a:t>The </a:t>
            </a:r>
            <a:r>
              <a:rPr lang="en-US" sz="2000" b="1" dirty="0" err="1" smtClean="0"/>
              <a:t>PIB</a:t>
            </a:r>
            <a:r>
              <a:rPr lang="en-US" sz="2000" b="1" i="1" dirty="0" err="1" smtClean="0"/>
              <a:t>w</a:t>
            </a:r>
            <a:r>
              <a:rPr lang="en-US" sz="2000" b="1" i="1" dirty="0" smtClean="0"/>
              <a:t>.</a:t>
            </a:r>
            <a:r>
              <a:rPr lang="en-US" sz="2000" b="1" dirty="0" smtClean="0"/>
              <a:t>  </a:t>
            </a:r>
            <a:r>
              <a:rPr lang="en-US" sz="2000" b="1" dirty="0" err="1" smtClean="0"/>
              <a:t>informat</a:t>
            </a:r>
            <a:r>
              <a:rPr lang="en-US" sz="2000" b="1" dirty="0" smtClean="0"/>
              <a:t> is the most convenient. </a:t>
            </a:r>
            <a:r>
              <a:rPr lang="en-US" sz="2000" b="1" dirty="0"/>
              <a:t>For example, for </a:t>
            </a:r>
            <a:r>
              <a:rPr lang="en-US" sz="2000" b="1" i="1" dirty="0"/>
              <a:t>W</a:t>
            </a:r>
            <a:r>
              <a:rPr lang="en-US" sz="2000" b="1" dirty="0"/>
              <a:t>=4</a:t>
            </a:r>
            <a:r>
              <a:rPr lang="en-US" sz="2000" b="1" dirty="0" smtClean="0"/>
              <a:t>:</a:t>
            </a:r>
          </a:p>
          <a:p>
            <a:pPr>
              <a:buFont typeface="Wingdings" pitchFamily="2" charset="2"/>
              <a:buChar char="§"/>
            </a:pP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en-US" sz="2000" b="1" i="1" dirty="0">
                <a:solidFill>
                  <a:schemeClr val="accent6">
                    <a:lumMod val="50000"/>
                  </a:schemeClr>
                </a:solidFill>
              </a:rPr>
              <a:t>RANK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 = input (</a:t>
            </a:r>
            <a:r>
              <a:rPr lang="en-US" sz="2000" b="1" i="1" dirty="0">
                <a:solidFill>
                  <a:schemeClr val="accent6">
                    <a:lumMod val="50000"/>
                  </a:schemeClr>
                </a:solidFill>
              </a:rPr>
              <a:t>HKEY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, pib4.) ; </a:t>
            </a:r>
            <a:endParaRPr lang="en-US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b="1" dirty="0"/>
              <a:t> </a:t>
            </a:r>
            <a:r>
              <a:rPr lang="en-US" sz="2000" b="1" dirty="0" err="1" smtClean="0">
                <a:solidFill>
                  <a:srgbClr val="08649C"/>
                </a:solidFill>
              </a:rPr>
              <a:t>PIB</a:t>
            </a:r>
            <a:r>
              <a:rPr lang="en-US" sz="2000" b="1" i="1" dirty="0" err="1" smtClean="0">
                <a:solidFill>
                  <a:srgbClr val="08649C"/>
                </a:solidFill>
              </a:rPr>
              <a:t>w</a:t>
            </a:r>
            <a:r>
              <a:rPr lang="en-US" sz="2000" b="1" i="1" dirty="0" smtClean="0">
                <a:solidFill>
                  <a:srgbClr val="08649C"/>
                </a:solidFill>
              </a:rPr>
              <a:t>. </a:t>
            </a:r>
            <a:r>
              <a:rPr lang="en-US" sz="2000" b="1" dirty="0">
                <a:solidFill>
                  <a:srgbClr val="08649C"/>
                </a:solidFill>
              </a:rPr>
              <a:t>auto-selects </a:t>
            </a:r>
            <a:r>
              <a:rPr lang="en-US" sz="2000" b="1" i="1" dirty="0">
                <a:solidFill>
                  <a:srgbClr val="08649C"/>
                </a:solidFill>
              </a:rPr>
              <a:t>W</a:t>
            </a:r>
            <a:r>
              <a:rPr lang="en-US" sz="2000" b="1" dirty="0">
                <a:solidFill>
                  <a:srgbClr val="08649C"/>
                </a:solidFill>
              </a:rPr>
              <a:t> left-most bytes from </a:t>
            </a:r>
            <a:r>
              <a:rPr lang="en-US" sz="2000" b="1" i="1" dirty="0" smtClean="0">
                <a:solidFill>
                  <a:srgbClr val="08649C"/>
                </a:solidFill>
              </a:rPr>
              <a:t>HKEY</a:t>
            </a:r>
            <a:r>
              <a:rPr lang="en-US" sz="2000" b="1" dirty="0" smtClean="0">
                <a:solidFill>
                  <a:srgbClr val="08649C"/>
                </a:solidFill>
              </a:rPr>
              <a:t> (no need to use SUBSTR). </a:t>
            </a:r>
            <a:endParaRPr lang="en-US" sz="2000" b="1" dirty="0">
              <a:solidFill>
                <a:srgbClr val="08649C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b="1" dirty="0"/>
              <a:t> </a:t>
            </a:r>
            <a:r>
              <a:rPr lang="en-US" sz="2000" b="1" dirty="0" err="1" smtClean="0"/>
              <a:t>PIB</a:t>
            </a:r>
            <a:r>
              <a:rPr lang="en-US" sz="2000" b="1" i="1" dirty="0" err="1" smtClean="0"/>
              <a:t>w</a:t>
            </a:r>
            <a:r>
              <a:rPr lang="en-US" sz="2000" b="1" i="1" dirty="0" smtClean="0"/>
              <a:t>.</a:t>
            </a:r>
            <a:r>
              <a:rPr lang="en-US" sz="2000" b="1" dirty="0" smtClean="0"/>
              <a:t> </a:t>
            </a:r>
            <a:r>
              <a:rPr lang="en-US" sz="2000" b="1" dirty="0" smtClean="0"/>
              <a:t>auto-converts them </a:t>
            </a:r>
            <a:r>
              <a:rPr lang="en-US" sz="2000" b="1" dirty="0"/>
              <a:t>into </a:t>
            </a:r>
            <a:r>
              <a:rPr lang="en-US" sz="2000" b="1" i="1" dirty="0" smtClean="0"/>
              <a:t>RANK</a:t>
            </a:r>
            <a:r>
              <a:rPr lang="en-US" sz="2000" b="1" dirty="0" smtClean="0"/>
              <a:t> as one </a:t>
            </a:r>
            <a:r>
              <a:rPr lang="en-US" sz="2000" b="1" dirty="0"/>
              <a:t>of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256**</a:t>
            </a:r>
            <a:r>
              <a:rPr lang="en-US" sz="2000" b="1" i="1" dirty="0">
                <a:solidFill>
                  <a:schemeClr val="accent6">
                    <a:lumMod val="50000"/>
                  </a:schemeClr>
                </a:solidFill>
              </a:rPr>
              <a:t>W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000" b="1" dirty="0" smtClean="0"/>
              <a:t>integers. </a:t>
            </a:r>
            <a:endParaRPr lang="en-US" sz="2000" b="1" dirty="0"/>
          </a:p>
          <a:p>
            <a:pPr>
              <a:buFont typeface="Wingdings" pitchFamily="2" charset="2"/>
              <a:buChar char="§"/>
            </a:pPr>
            <a:r>
              <a:rPr lang="en-US" sz="2000" b="1" dirty="0"/>
              <a:t> </a:t>
            </a:r>
            <a:r>
              <a:rPr lang="en-US" sz="2000" b="1" dirty="0">
                <a:solidFill>
                  <a:srgbClr val="08649C"/>
                </a:solidFill>
              </a:rPr>
              <a:t>Wider </a:t>
            </a:r>
            <a:r>
              <a:rPr lang="en-US" sz="2000" b="1" i="1" dirty="0">
                <a:solidFill>
                  <a:srgbClr val="08649C"/>
                </a:solidFill>
              </a:rPr>
              <a:t>W</a:t>
            </a:r>
            <a:r>
              <a:rPr lang="en-US" sz="2000" b="1" dirty="0">
                <a:solidFill>
                  <a:srgbClr val="08649C"/>
                </a:solidFill>
              </a:rPr>
              <a:t> </a:t>
            </a:r>
            <a:r>
              <a:rPr lang="en-US" sz="2000" b="1" i="1" dirty="0">
                <a:solidFill>
                  <a:srgbClr val="08649C"/>
                </a:solidFill>
              </a:rPr>
              <a:t>may</a:t>
            </a:r>
            <a:r>
              <a:rPr lang="en-US" sz="2000" b="1" dirty="0">
                <a:solidFill>
                  <a:srgbClr val="08649C"/>
                </a:solidFill>
              </a:rPr>
              <a:t> </a:t>
            </a:r>
            <a:r>
              <a:rPr lang="en-US" sz="2000" b="1" dirty="0" smtClean="0">
                <a:solidFill>
                  <a:srgbClr val="08649C"/>
                </a:solidFill>
              </a:rPr>
              <a:t>result in better </a:t>
            </a:r>
            <a:r>
              <a:rPr lang="en-US" sz="2000" b="1" dirty="0">
                <a:solidFill>
                  <a:srgbClr val="08649C"/>
                </a:solidFill>
              </a:rPr>
              <a:t>segmentation uniformity.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/>
              <a:t> </a:t>
            </a:r>
            <a:r>
              <a:rPr lang="en-US" sz="2000" b="1" dirty="0" smtClean="0"/>
              <a:t>The SAS numeric integer </a:t>
            </a:r>
            <a:r>
              <a:rPr lang="en-US" sz="2000" b="1" dirty="0"/>
              <a:t>precision </a:t>
            </a:r>
            <a:r>
              <a:rPr lang="en-US" sz="2000" b="1" dirty="0" smtClean="0"/>
              <a:t>limit restricts 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W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&lt;= 6</a:t>
            </a:r>
            <a:r>
              <a:rPr lang="en-US" sz="2000" b="1" dirty="0" smtClean="0"/>
              <a:t>. </a:t>
            </a:r>
            <a:endParaRPr lang="en-US" sz="2000" b="1" dirty="0"/>
          </a:p>
          <a:p>
            <a:pPr>
              <a:buFont typeface="Wingdings" pitchFamily="2" charset="2"/>
              <a:buChar char="§"/>
            </a:pPr>
            <a:r>
              <a:rPr lang="en-US" sz="2000" b="1" dirty="0">
                <a:solidFill>
                  <a:srgbClr val="08649C"/>
                </a:solidFill>
              </a:rPr>
              <a:t> </a:t>
            </a:r>
            <a:r>
              <a:rPr lang="en-US" sz="2000" b="1" dirty="0" smtClean="0">
                <a:solidFill>
                  <a:srgbClr val="08649C"/>
                </a:solidFill>
              </a:rPr>
              <a:t>The </a:t>
            </a:r>
            <a:r>
              <a:rPr lang="en-US" sz="2000" b="1" dirty="0">
                <a:solidFill>
                  <a:srgbClr val="08649C"/>
                </a:solidFill>
              </a:rPr>
              <a:t>MOD segmentation </a:t>
            </a:r>
            <a:r>
              <a:rPr lang="en-US" sz="2000" b="1" dirty="0" smtClean="0">
                <a:solidFill>
                  <a:srgbClr val="08649C"/>
                </a:solidFill>
              </a:rPr>
              <a:t>formula works for any </a:t>
            </a:r>
            <a:r>
              <a:rPr lang="en-US" sz="2000" b="1" i="1" dirty="0" smtClean="0">
                <a:solidFill>
                  <a:srgbClr val="08649C"/>
                </a:solidFill>
              </a:rPr>
              <a:t>W</a:t>
            </a:r>
            <a:r>
              <a:rPr lang="en-US" sz="2000" b="1" dirty="0" smtClean="0">
                <a:solidFill>
                  <a:srgbClr val="08649C"/>
                </a:solidFill>
              </a:rPr>
              <a:t>.</a:t>
            </a:r>
            <a:endParaRPr lang="en-US" sz="2000" b="1" dirty="0">
              <a:solidFill>
                <a:srgbClr val="08649C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b="1" dirty="0">
                <a:solidFill>
                  <a:srgbClr val="08649C"/>
                </a:solidFill>
              </a:rPr>
              <a:t> </a:t>
            </a:r>
            <a:r>
              <a:rPr lang="en-US" sz="2000" b="1" dirty="0"/>
              <a:t>In most </a:t>
            </a:r>
            <a:r>
              <a:rPr lang="en-US" sz="2000" b="1" dirty="0" smtClean="0"/>
              <a:t>situations</a:t>
            </a:r>
            <a:r>
              <a:rPr lang="en-US" sz="2000" b="1" dirty="0"/>
              <a:t>, </a:t>
            </a:r>
            <a:r>
              <a:rPr lang="en-US" sz="2000" b="1" i="1" dirty="0"/>
              <a:t>W</a:t>
            </a:r>
            <a:r>
              <a:rPr lang="en-US" sz="2000" b="1" dirty="0"/>
              <a:t>=1 </a:t>
            </a:r>
            <a:r>
              <a:rPr lang="en-US" sz="2000" b="1" dirty="0" smtClean="0"/>
              <a:t>(the left-most </a:t>
            </a:r>
            <a:r>
              <a:rPr lang="en-US" sz="2000" b="1" i="1" dirty="0" smtClean="0"/>
              <a:t>HKEY</a:t>
            </a:r>
            <a:r>
              <a:rPr lang="en-US" sz="2000" b="1" dirty="0" smtClean="0"/>
              <a:t> byte</a:t>
            </a:r>
            <a:r>
              <a:rPr lang="en-US" sz="2000" b="1" dirty="0"/>
              <a:t>) </a:t>
            </a:r>
            <a:r>
              <a:rPr lang="en-US" sz="2000" b="1" dirty="0" smtClean="0"/>
              <a:t>does </a:t>
            </a:r>
            <a:r>
              <a:rPr lang="en-US" sz="2000" b="1" dirty="0"/>
              <a:t>just fine.</a:t>
            </a:r>
          </a:p>
          <a:p>
            <a:endParaRPr lang="en-US" dirty="0"/>
          </a:p>
          <a:p>
            <a:r>
              <a:rPr lang="en-US" dirty="0"/>
              <a:t>  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title"/>
          </p:nvPr>
        </p:nvSpPr>
        <p:spPr>
          <a:xfrm>
            <a:off x="626364" y="203200"/>
            <a:ext cx="7891272" cy="609600"/>
          </a:xfrm>
        </p:spPr>
        <p:txBody>
          <a:bodyPr/>
          <a:lstStyle/>
          <a:p>
            <a:r>
              <a:rPr lang="en-US" sz="2400" b="1" dirty="0">
                <a:solidFill>
                  <a:srgbClr val="008000"/>
                </a:solidFill>
              </a:rPr>
              <a:t>More </a:t>
            </a:r>
            <a:r>
              <a:rPr lang="en-US" sz="2400" b="1" dirty="0" smtClean="0">
                <a:solidFill>
                  <a:srgbClr val="008000"/>
                </a:solidFill>
              </a:rPr>
              <a:t>Numerous Distinct Input </a:t>
            </a:r>
            <a:r>
              <a:rPr lang="en-US" sz="2400" b="1" dirty="0">
                <a:solidFill>
                  <a:srgbClr val="008000"/>
                </a:solidFill>
              </a:rPr>
              <a:t>Keys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57061" y="812801"/>
            <a:ext cx="7729131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sz="1700" b="1" dirty="0"/>
              <a:t>File </a:t>
            </a:r>
            <a:r>
              <a:rPr lang="en-US" sz="1700" b="1" dirty="0" smtClean="0"/>
              <a:t>TRANS </a:t>
            </a:r>
            <a:r>
              <a:rPr lang="en-US" sz="1700" b="1" dirty="0"/>
              <a:t>is too small to see the effect of MD5 on segmentation uniformity.</a:t>
            </a:r>
          </a:p>
          <a:p>
            <a:pPr>
              <a:buFont typeface="Wingdings" pitchFamily="2" charset="2"/>
              <a:buChar char="§"/>
            </a:pPr>
            <a:r>
              <a:rPr lang="en-US" sz="1700" b="1" dirty="0"/>
              <a:t> </a:t>
            </a:r>
            <a:r>
              <a:rPr lang="en-US" sz="1700" b="1" dirty="0" smtClean="0">
                <a:solidFill>
                  <a:schemeClr val="accent1">
                    <a:lumMod val="75000"/>
                  </a:schemeClr>
                </a:solidFill>
              </a:rPr>
              <a:t>An excerpt from a file with </a:t>
            </a:r>
            <a:r>
              <a:rPr lang="en-US" sz="1700" b="1" dirty="0">
                <a:solidFill>
                  <a:schemeClr val="accent1">
                    <a:lumMod val="75000"/>
                  </a:schemeClr>
                </a:solidFill>
              </a:rPr>
              <a:t>more </a:t>
            </a:r>
            <a:r>
              <a:rPr lang="en-US" sz="1700" b="1" dirty="0" smtClean="0">
                <a:solidFill>
                  <a:schemeClr val="accent1">
                    <a:lumMod val="75000"/>
                  </a:schemeClr>
                </a:solidFill>
              </a:rPr>
              <a:t>complex/diverse unique </a:t>
            </a:r>
            <a:r>
              <a:rPr lang="en-US" sz="1700" b="1" dirty="0">
                <a:solidFill>
                  <a:schemeClr val="accent1">
                    <a:lumMod val="75000"/>
                  </a:schemeClr>
                </a:solidFill>
              </a:rPr>
              <a:t>keys (</a:t>
            </a:r>
            <a:r>
              <a:rPr lang="en-US" sz="1700" b="1" dirty="0" smtClean="0">
                <a:solidFill>
                  <a:schemeClr val="accent1">
                    <a:lumMod val="75000"/>
                  </a:schemeClr>
                </a:solidFill>
              </a:rPr>
              <a:t>1,988 </a:t>
            </a:r>
            <a:r>
              <a:rPr lang="en-US" sz="1700" b="1" dirty="0">
                <a:solidFill>
                  <a:schemeClr val="accent1">
                    <a:lumMod val="75000"/>
                  </a:schemeClr>
                </a:solidFill>
              </a:rPr>
              <a:t>records</a:t>
            </a:r>
            <a:r>
              <a:rPr lang="en-US" sz="1700" b="1" dirty="0" smtClean="0">
                <a:solidFill>
                  <a:schemeClr val="accent1">
                    <a:lumMod val="75000"/>
                  </a:schemeClr>
                </a:solidFill>
              </a:rPr>
              <a:t>).</a:t>
            </a:r>
          </a:p>
          <a:p>
            <a:pPr>
              <a:buFont typeface="Arial" pitchFamily="34" charset="0"/>
              <a:buChar char="•"/>
            </a:pPr>
            <a:endParaRPr lang="en-US" sz="17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17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17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17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17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17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17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17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17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17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17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17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17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17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17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1700" b="1" dirty="0" smtClean="0"/>
              <a:t> (</a:t>
            </a:r>
            <a:r>
              <a:rPr lang="en-US" sz="1700" b="1" i="1" dirty="0" smtClean="0"/>
              <a:t>ID, KEY</a:t>
            </a:r>
            <a:r>
              <a:rPr lang="en-US" sz="1700" b="1" dirty="0" smtClean="0"/>
              <a:t>) key-values contain a </a:t>
            </a:r>
            <a:r>
              <a:rPr lang="en-US" sz="1700" b="1" i="1" dirty="0" smtClean="0"/>
              <a:t>hidden</a:t>
            </a:r>
            <a:r>
              <a:rPr lang="en-US" sz="1700" b="1" dirty="0" smtClean="0"/>
              <a:t> uniform pattern.</a:t>
            </a:r>
          </a:p>
          <a:p>
            <a:pPr>
              <a:buFont typeface="Wingdings" pitchFamily="2" charset="2"/>
              <a:buChar char="§"/>
            </a:pPr>
            <a:r>
              <a:rPr lang="en-US" sz="1700" b="1" dirty="0" smtClean="0"/>
              <a:t> </a:t>
            </a:r>
            <a:r>
              <a:rPr lang="en-US" sz="1700" b="1" dirty="0" smtClean="0">
                <a:solidFill>
                  <a:schemeClr val="accent1">
                    <a:lumMod val="75000"/>
                  </a:schemeClr>
                </a:solidFill>
              </a:rPr>
              <a:t>The pattern </a:t>
            </a:r>
            <a:r>
              <a:rPr lang="en-US" sz="1700" b="1" i="1" dirty="0" smtClean="0">
                <a:solidFill>
                  <a:schemeClr val="accent1">
                    <a:lumMod val="75000"/>
                  </a:schemeClr>
                </a:solidFill>
              </a:rPr>
              <a:t>could</a:t>
            </a:r>
            <a:r>
              <a:rPr lang="en-US" sz="1700" b="1" dirty="0" smtClean="0">
                <a:solidFill>
                  <a:schemeClr val="accent1">
                    <a:lumMod val="75000"/>
                  </a:schemeClr>
                </a:solidFill>
              </a:rPr>
              <a:t> be used for key-independent segmentation </a:t>
            </a:r>
            <a:r>
              <a:rPr lang="en-US" sz="1700" b="1" i="1" dirty="0" smtClean="0">
                <a:solidFill>
                  <a:schemeClr val="accent1">
                    <a:lumMod val="75000"/>
                  </a:schemeClr>
                </a:solidFill>
              </a:rPr>
              <a:t>if we knew it</a:t>
            </a:r>
            <a:r>
              <a:rPr lang="en-US" sz="17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sz="1700" b="1" dirty="0" smtClean="0"/>
              <a:t> Instead of </a:t>
            </a:r>
            <a:r>
              <a:rPr lang="en-US" sz="1700" b="1" i="1" dirty="0" smtClean="0"/>
              <a:t>looking</a:t>
            </a:r>
            <a:r>
              <a:rPr lang="en-US" sz="1700" b="1" dirty="0" smtClean="0"/>
              <a:t> for it, use a hash function to segment the key-values </a:t>
            </a:r>
            <a:r>
              <a:rPr lang="en-US" sz="1700" b="1" i="1" dirty="0" smtClean="0"/>
              <a:t>N</a:t>
            </a:r>
            <a:r>
              <a:rPr lang="en-US" sz="1700" b="1" dirty="0" smtClean="0"/>
              <a:t>-way.</a:t>
            </a:r>
            <a:endParaRPr lang="en-US" sz="1700" dirty="0">
              <a:solidFill>
                <a:srgbClr val="00206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48446" y="1713949"/>
            <a:ext cx="4180954" cy="322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title"/>
          </p:nvPr>
        </p:nvSpPr>
        <p:spPr>
          <a:xfrm>
            <a:off x="626364" y="344556"/>
            <a:ext cx="7891272" cy="609600"/>
          </a:xfrm>
        </p:spPr>
        <p:txBody>
          <a:bodyPr/>
          <a:lstStyle/>
          <a:p>
            <a:r>
              <a:rPr lang="en-US" sz="2400" b="1" dirty="0">
                <a:solidFill>
                  <a:srgbClr val="008000"/>
                </a:solidFill>
              </a:rPr>
              <a:t>More </a:t>
            </a:r>
            <a:r>
              <a:rPr lang="en-US" sz="2400" b="1" dirty="0" smtClean="0">
                <a:solidFill>
                  <a:srgbClr val="008000"/>
                </a:solidFill>
              </a:rPr>
              <a:t>Numerous Distinct Input </a:t>
            </a:r>
            <a:r>
              <a:rPr lang="en-US" sz="2400" b="1" dirty="0">
                <a:solidFill>
                  <a:srgbClr val="008000"/>
                </a:solidFill>
              </a:rPr>
              <a:t>Keys (</a:t>
            </a:r>
            <a:r>
              <a:rPr lang="en-US" sz="2400" b="1" i="1" dirty="0">
                <a:solidFill>
                  <a:srgbClr val="008000"/>
                </a:solidFill>
              </a:rPr>
              <a:t>Cont’d</a:t>
            </a:r>
            <a:r>
              <a:rPr lang="en-US" sz="2400" b="1" dirty="0">
                <a:solidFill>
                  <a:srgbClr val="008000"/>
                </a:solidFill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66800" y="990600"/>
            <a:ext cx="75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sz="2000" b="1" dirty="0" smtClean="0"/>
              <a:t>Segment = 1 + mod (input (MD5 (</a:t>
            </a:r>
            <a:r>
              <a:rPr lang="en-US" sz="2000" b="1" dirty="0" err="1" smtClean="0"/>
              <a:t>catX</a:t>
            </a:r>
            <a:r>
              <a:rPr lang="en-US" sz="2000" b="1" dirty="0" smtClean="0"/>
              <a:t> (":", ID, KEY)), pib1.), N) ;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>
                <a:cs typeface="Courier New" pitchFamily="49" charset="0"/>
              </a:rPr>
              <a:t> Run a frequency on Segment for </a:t>
            </a:r>
            <a:r>
              <a:rPr lang="en-US" sz="2000" b="1" i="1" dirty="0" smtClean="0">
                <a:cs typeface="Courier New" pitchFamily="49" charset="0"/>
              </a:rPr>
              <a:t>N</a:t>
            </a:r>
            <a:r>
              <a:rPr lang="en-US" sz="2000" b="1" dirty="0" smtClean="0">
                <a:cs typeface="Courier New" pitchFamily="49" charset="0"/>
              </a:rPr>
              <a:t> = 2 to 6:</a:t>
            </a:r>
            <a:endParaRPr lang="en-US" sz="2000" b="1" dirty="0">
              <a:cs typeface="Courier New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2057400"/>
          <a:ext cx="8458200" cy="21406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82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13967"/>
                <a:gridCol w="911291"/>
                <a:gridCol w="8748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108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416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02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5039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5150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5522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582801"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en-US" sz="19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chemeClr val="bg2">
                        <a:alpha val="1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N=2</a:t>
                      </a:r>
                      <a:endParaRPr lang="en-US" sz="19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chemeClr val="bg2">
                        <a:alpha val="1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N=3</a:t>
                      </a:r>
                      <a:endParaRPr lang="en-US" sz="19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chemeClr val="bg2">
                        <a:alpha val="1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 marT="0" marB="0" anchor="ctr" anchorCtr="1"/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 marT="0" marB="0" anchor="ctr" anchorCtr="1"/>
                </a:tc>
                <a:tc gridSpan="4"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N=4 </a:t>
                      </a:r>
                      <a:endParaRPr lang="en-US" sz="19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chemeClr val="bg2">
                        <a:alpha val="1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 marT="0" marB="0" anchor="ctr" anchorCtr="1"/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 marT="0" marB="0" anchor="ctr" anchorCtr="1"/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8960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Segment</a:t>
                      </a:r>
                    </a:p>
                  </a:txBody>
                  <a:tcPr marT="0" marB="0" anchor="ctr">
                    <a:solidFill>
                      <a:schemeClr val="bg2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marT="0" marB="0" anchor="ctr" anchorCtr="1">
                    <a:solidFill>
                      <a:srgbClr val="7030A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 marT="0" marB="0" anchor="ctr" anchorCtr="1">
                    <a:solidFill>
                      <a:srgbClr val="7030A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 marT="0" marB="0" anchor="ctr" anchorCtr="1">
                    <a:solidFill>
                      <a:srgbClr val="7030A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Count</a:t>
                      </a:r>
                    </a:p>
                  </a:txBody>
                  <a:tcPr marT="0" marB="0" anchor="ctr">
                    <a:solidFill>
                      <a:schemeClr val="bg2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989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999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655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7030A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678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7030A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675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7030A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504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516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485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483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Percent</a:t>
                      </a:r>
                    </a:p>
                  </a:txBody>
                  <a:tcPr marT="0" marB="0" anchor="ctr">
                    <a:solidFill>
                      <a:schemeClr val="bg2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49.7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50.3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33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7030A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33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7030A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34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7030A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25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26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24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25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4191000"/>
          <a:ext cx="8458200" cy="21671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85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0881"/>
                <a:gridCol w="670881"/>
                <a:gridCol w="670881"/>
                <a:gridCol w="670881"/>
                <a:gridCol w="644012"/>
                <a:gridCol w="697751"/>
                <a:gridCol w="670881"/>
                <a:gridCol w="670881"/>
                <a:gridCol w="670881"/>
                <a:gridCol w="670881"/>
                <a:gridCol w="670881"/>
              </a:tblGrid>
              <a:tr h="609305"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en-US" sz="19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chemeClr val="bg2">
                        <a:alpha val="1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N=5</a:t>
                      </a:r>
                      <a:endParaRPr lang="en-US" sz="19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chemeClr val="bg2">
                        <a:alpha val="1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N=6</a:t>
                      </a:r>
                      <a:endParaRPr lang="en-US" sz="19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chemeClr val="bg2">
                        <a:alpha val="1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8960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Segment</a:t>
                      </a:r>
                    </a:p>
                  </a:txBody>
                  <a:tcPr marT="0" marB="0" anchor="ctr">
                    <a:solidFill>
                      <a:schemeClr val="bg2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7030A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7030A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7030A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7030A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7030A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Count</a:t>
                      </a:r>
                    </a:p>
                  </a:txBody>
                  <a:tcPr marT="0" marB="0" anchor="ctr">
                    <a:solidFill>
                      <a:schemeClr val="bg2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396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7030A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383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7030A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400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7030A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430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7030A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379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7030A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329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339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341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326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319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334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Percent</a:t>
                      </a:r>
                    </a:p>
                  </a:txBody>
                  <a:tcPr marT="0" marB="0" anchor="ctr">
                    <a:solidFill>
                      <a:schemeClr val="bg2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7030A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19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7030A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7030A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22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7030A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19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7030A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en-US" sz="19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0" marB="0" anchor="ctr" anchorCtr="1">
                    <a:solidFill>
                      <a:srgbClr val="FFFF00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title"/>
          </p:nvPr>
        </p:nvSpPr>
        <p:spPr>
          <a:xfrm>
            <a:off x="626364" y="344556"/>
            <a:ext cx="7891272" cy="609600"/>
          </a:xfrm>
        </p:spPr>
        <p:txBody>
          <a:bodyPr/>
          <a:lstStyle/>
          <a:p>
            <a:r>
              <a:rPr lang="en-US" sz="2400" b="1" dirty="0">
                <a:solidFill>
                  <a:srgbClr val="008000"/>
                </a:solidFill>
              </a:rPr>
              <a:t>Segmentation Based Directly on </a:t>
            </a:r>
            <a:r>
              <a:rPr lang="en-US" sz="2400" b="1" i="1" dirty="0">
                <a:solidFill>
                  <a:srgbClr val="008000"/>
                </a:solidFill>
              </a:rPr>
              <a:t>HKEY</a:t>
            </a:r>
            <a:r>
              <a:rPr lang="en-US" sz="2400" b="1" dirty="0">
                <a:solidFill>
                  <a:srgbClr val="008000"/>
                </a:solidFill>
              </a:rPr>
              <a:t> Byte Values</a:t>
            </a:r>
            <a:endParaRPr lang="en-US" sz="2400" b="1" i="1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219200"/>
            <a:ext cx="8153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sz="2000" b="1" dirty="0" smtClean="0">
                <a:solidFill>
                  <a:srgbClr val="08649C"/>
                </a:solidFill>
              </a:rPr>
              <a:t>Segmentation </a:t>
            </a:r>
            <a:r>
              <a:rPr lang="en-US" sz="2000" b="1" dirty="0">
                <a:solidFill>
                  <a:srgbClr val="08649C"/>
                </a:solidFill>
              </a:rPr>
              <a:t>can be based </a:t>
            </a:r>
            <a:r>
              <a:rPr lang="en-US" sz="2000" b="1" i="1" dirty="0">
                <a:solidFill>
                  <a:srgbClr val="08649C"/>
                </a:solidFill>
              </a:rPr>
              <a:t>directly</a:t>
            </a:r>
            <a:r>
              <a:rPr lang="en-US" sz="2000" b="1" dirty="0">
                <a:solidFill>
                  <a:srgbClr val="08649C"/>
                </a:solidFill>
              </a:rPr>
              <a:t> on </a:t>
            </a:r>
            <a:r>
              <a:rPr lang="en-US" sz="2000" b="1" dirty="0" smtClean="0">
                <a:solidFill>
                  <a:srgbClr val="08649C"/>
                </a:solidFill>
              </a:rPr>
              <a:t>ranges </a:t>
            </a:r>
            <a:r>
              <a:rPr lang="en-US" sz="2000" b="1" dirty="0">
                <a:solidFill>
                  <a:srgbClr val="08649C"/>
                </a:solidFill>
              </a:rPr>
              <a:t>of </a:t>
            </a:r>
            <a:r>
              <a:rPr lang="en-US" sz="2000" b="1" i="1" dirty="0">
                <a:solidFill>
                  <a:srgbClr val="08649C"/>
                </a:solidFill>
              </a:rPr>
              <a:t>HKEY</a:t>
            </a:r>
            <a:r>
              <a:rPr lang="en-US" sz="2000" b="1" dirty="0">
                <a:solidFill>
                  <a:srgbClr val="08649C"/>
                </a:solidFill>
              </a:rPr>
              <a:t> byte values.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/>
              <a:t> </a:t>
            </a:r>
            <a:r>
              <a:rPr lang="en-US" sz="2000" b="1" dirty="0" smtClean="0"/>
              <a:t>1 </a:t>
            </a:r>
            <a:r>
              <a:rPr lang="en-US" sz="2000" b="1" i="1" dirty="0" smtClean="0"/>
              <a:t>HKEY</a:t>
            </a:r>
            <a:r>
              <a:rPr lang="en-US" sz="2000" b="1" dirty="0" smtClean="0"/>
              <a:t> </a:t>
            </a:r>
            <a:r>
              <a:rPr lang="en-US" sz="2000" b="1" dirty="0"/>
              <a:t>byte </a:t>
            </a:r>
            <a:r>
              <a:rPr lang="en-US" sz="2000" b="1" dirty="0" smtClean="0"/>
              <a:t>(</a:t>
            </a:r>
            <a:r>
              <a:rPr lang="en-US" sz="2000" b="1" i="1" dirty="0" smtClean="0"/>
              <a:t>W</a:t>
            </a:r>
            <a:r>
              <a:rPr lang="en-US" sz="2000" b="1" dirty="0" smtClean="0"/>
              <a:t>=1) </a:t>
            </a:r>
            <a:r>
              <a:rPr lang="en-US" sz="2000" b="1" dirty="0"/>
              <a:t>can assume 256 </a:t>
            </a:r>
            <a:r>
              <a:rPr lang="en-US" sz="2000" b="1" dirty="0" smtClean="0"/>
              <a:t>values: ’00’X  to  ‘FF’X. </a:t>
            </a:r>
            <a:endParaRPr lang="en-US" sz="2000" b="1" dirty="0"/>
          </a:p>
          <a:p>
            <a:pPr>
              <a:buFont typeface="Wingdings" pitchFamily="2" charset="2"/>
              <a:buChar char="§"/>
            </a:pPr>
            <a:r>
              <a:rPr lang="en-US" sz="2000" b="1" dirty="0"/>
              <a:t> </a:t>
            </a:r>
            <a:r>
              <a:rPr lang="en-US" sz="2000" b="1" dirty="0" smtClean="0">
                <a:solidFill>
                  <a:srgbClr val="08649C"/>
                </a:solidFill>
              </a:rPr>
              <a:t>They can </a:t>
            </a:r>
            <a:r>
              <a:rPr lang="en-US" sz="2000" b="1" dirty="0">
                <a:solidFill>
                  <a:srgbClr val="08649C"/>
                </a:solidFill>
              </a:rPr>
              <a:t>be split into </a:t>
            </a:r>
            <a:r>
              <a:rPr lang="en-US" sz="2000" b="1" i="1" dirty="0" smtClean="0">
                <a:solidFill>
                  <a:srgbClr val="08649C"/>
                </a:solidFill>
              </a:rPr>
              <a:t>N</a:t>
            </a:r>
            <a:r>
              <a:rPr lang="en-US" sz="2000" b="1" dirty="0" smtClean="0">
                <a:solidFill>
                  <a:srgbClr val="08649C"/>
                </a:solidFill>
              </a:rPr>
              <a:t> ranges uniformly </a:t>
            </a:r>
            <a:r>
              <a:rPr lang="en-US" sz="2000" b="1" dirty="0">
                <a:solidFill>
                  <a:srgbClr val="08649C"/>
                </a:solidFill>
              </a:rPr>
              <a:t>via an </a:t>
            </a:r>
            <a:r>
              <a:rPr lang="en-US" sz="2000" b="1" i="1" dirty="0" err="1">
                <a:solidFill>
                  <a:srgbClr val="08649C"/>
                </a:solidFill>
              </a:rPr>
              <a:t>informat</a:t>
            </a:r>
            <a:r>
              <a:rPr lang="en-US" sz="2000" b="1" dirty="0" smtClean="0">
                <a:solidFill>
                  <a:srgbClr val="08649C"/>
                </a:solidFill>
              </a:rPr>
              <a:t>. E.g., for </a:t>
            </a:r>
            <a:r>
              <a:rPr lang="en-US" sz="2000" b="1" i="1" dirty="0" smtClean="0">
                <a:solidFill>
                  <a:srgbClr val="08649C"/>
                </a:solidFill>
              </a:rPr>
              <a:t>N</a:t>
            </a:r>
            <a:r>
              <a:rPr lang="en-US" sz="2000" b="1" dirty="0" smtClean="0">
                <a:solidFill>
                  <a:srgbClr val="08649C"/>
                </a:solidFill>
              </a:rPr>
              <a:t>=3: </a:t>
            </a:r>
          </a:p>
          <a:p>
            <a:pPr>
              <a:buFont typeface="Arial" pitchFamily="34" charset="0"/>
              <a:buChar char="•"/>
            </a:pPr>
            <a:endParaRPr lang="en-US" sz="2000" b="1" dirty="0">
              <a:solidFill>
                <a:srgbClr val="08649C"/>
              </a:solidFill>
            </a:endParaRPr>
          </a:p>
          <a:p>
            <a:r>
              <a:rPr lang="en-US" sz="2000" b="1" dirty="0"/>
              <a:t>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>
                <a:cs typeface="Courier New" pitchFamily="49" charset="0"/>
              </a:rPr>
              <a:t>proc format ;                    </a:t>
            </a:r>
          </a:p>
          <a:p>
            <a:r>
              <a:rPr lang="en-US" sz="2000" b="1" dirty="0">
                <a:cs typeface="Courier New" pitchFamily="49" charset="0"/>
              </a:rPr>
              <a:t>     </a:t>
            </a:r>
            <a:r>
              <a:rPr lang="en-US" sz="2000" b="1" dirty="0" smtClean="0">
                <a:cs typeface="Courier New" pitchFamily="49" charset="0"/>
              </a:rPr>
              <a:t>      </a:t>
            </a:r>
            <a:r>
              <a:rPr lang="en-US" sz="2000" b="1" dirty="0" err="1" smtClean="0">
                <a:cs typeface="Courier New" pitchFamily="49" charset="0"/>
              </a:rPr>
              <a:t>invalue</a:t>
            </a:r>
            <a:r>
              <a:rPr lang="en-US" sz="2000" b="1" dirty="0" smtClean="0">
                <a:cs typeface="Courier New" pitchFamily="49" charset="0"/>
              </a:rPr>
              <a:t> </a:t>
            </a:r>
            <a:r>
              <a:rPr lang="en-US" sz="2000" b="1" dirty="0" err="1">
                <a:cs typeface="Courier New" pitchFamily="49" charset="0"/>
              </a:rPr>
              <a:t>seg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Courier New" pitchFamily="49" charset="0"/>
              </a:rPr>
              <a:t>’00’x</a:t>
            </a:r>
            <a:r>
              <a:rPr lang="en-US" sz="2000" b="1" dirty="0" smtClean="0">
                <a:cs typeface="Courier New" pitchFamily="49" charset="0"/>
              </a:rPr>
              <a:t>-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Courier New" pitchFamily="49" charset="0"/>
              </a:rPr>
              <a:t>’55’x</a:t>
            </a:r>
            <a:r>
              <a:rPr lang="en-US" sz="2000" b="1" dirty="0" smtClean="0">
                <a:cs typeface="Courier New" pitchFamily="49" charset="0"/>
              </a:rPr>
              <a:t>=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Courier New" pitchFamily="49" charset="0"/>
              </a:rPr>
              <a:t>1</a:t>
            </a:r>
            <a:r>
              <a:rPr lang="en-US" sz="2000" b="1" dirty="0" smtClean="0">
                <a:cs typeface="Courier New" pitchFamily="49" charset="0"/>
              </a:rPr>
              <a:t>  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Courier New" pitchFamily="49" charset="0"/>
              </a:rPr>
              <a:t>’56’x</a:t>
            </a:r>
            <a:r>
              <a:rPr lang="en-US" sz="2000" b="1" dirty="0" smtClean="0">
                <a:cs typeface="Courier New" pitchFamily="49" charset="0"/>
              </a:rPr>
              <a:t>-’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Courier New" pitchFamily="49" charset="0"/>
              </a:rPr>
              <a:t>AA’x</a:t>
            </a:r>
            <a:r>
              <a:rPr lang="en-US" sz="2000" b="1" dirty="0" smtClean="0">
                <a:cs typeface="Courier New" pitchFamily="49" charset="0"/>
              </a:rPr>
              <a:t>=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Courier New" pitchFamily="49" charset="0"/>
              </a:rPr>
              <a:t>2</a:t>
            </a:r>
            <a:r>
              <a:rPr lang="en-US" sz="2000" b="1" dirty="0" smtClean="0">
                <a:cs typeface="Courier New" pitchFamily="49" charset="0"/>
              </a:rPr>
              <a:t>  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Courier New" pitchFamily="49" charset="0"/>
              </a:rPr>
              <a:t>Other</a:t>
            </a:r>
            <a:r>
              <a:rPr lang="en-US" sz="2000" b="1" dirty="0" smtClean="0">
                <a:cs typeface="Courier New" pitchFamily="49" charset="0"/>
              </a:rPr>
              <a:t>=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Courier New" pitchFamily="49" charset="0"/>
              </a:rPr>
              <a:t>3</a:t>
            </a:r>
            <a:r>
              <a:rPr lang="en-US" sz="2000" b="1" dirty="0" smtClean="0">
                <a:cs typeface="Courier New" pitchFamily="49" charset="0"/>
              </a:rPr>
              <a:t> </a:t>
            </a:r>
            <a:r>
              <a:rPr lang="en-US" sz="2000" b="1" dirty="0">
                <a:cs typeface="Courier New" pitchFamily="49" charset="0"/>
              </a:rPr>
              <a:t>;</a:t>
            </a:r>
          </a:p>
          <a:p>
            <a:r>
              <a:rPr lang="en-US" sz="2000" b="1" dirty="0">
                <a:cs typeface="Courier New" pitchFamily="49" charset="0"/>
              </a:rPr>
              <a:t>   </a:t>
            </a:r>
            <a:r>
              <a:rPr lang="en-US" sz="2000" b="1" dirty="0" smtClean="0">
                <a:cs typeface="Courier New" pitchFamily="49" charset="0"/>
              </a:rPr>
              <a:t>      run ;</a:t>
            </a:r>
          </a:p>
          <a:p>
            <a:r>
              <a:rPr lang="en-US" sz="2000" b="1" dirty="0" smtClean="0">
                <a:cs typeface="Courier New" pitchFamily="49" charset="0"/>
              </a:rPr>
              <a:t>         . . . . .</a:t>
            </a:r>
            <a:endParaRPr lang="en-US" sz="2000" b="1" dirty="0">
              <a:cs typeface="Courier New" pitchFamily="49" charset="0"/>
            </a:endParaRPr>
          </a:p>
          <a:p>
            <a:r>
              <a:rPr lang="en-US" sz="2000" b="1" dirty="0">
                <a:cs typeface="Courier New" pitchFamily="49" charset="0"/>
              </a:rPr>
              <a:t>   </a:t>
            </a:r>
            <a:r>
              <a:rPr lang="en-US" sz="2000" b="1" dirty="0" smtClean="0">
                <a:cs typeface="Courier New" pitchFamily="49" charset="0"/>
              </a:rPr>
              <a:t>     Segment </a:t>
            </a:r>
            <a:r>
              <a:rPr lang="en-US" sz="2000" b="1" dirty="0">
                <a:cs typeface="Courier New" pitchFamily="49" charset="0"/>
              </a:rPr>
              <a:t>= input (HKEY, seg1.) </a:t>
            </a:r>
            <a:r>
              <a:rPr lang="en-US" sz="2000" b="1" dirty="0" smtClean="0">
                <a:cs typeface="Courier New" pitchFamily="49" charset="0"/>
              </a:rPr>
              <a:t>;</a:t>
            </a:r>
          </a:p>
          <a:p>
            <a:endParaRPr lang="en-US" sz="2000" b="1" dirty="0">
              <a:cs typeface="Courier New" pitchFamily="49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000" b="1" dirty="0"/>
              <a:t> </a:t>
            </a:r>
            <a:r>
              <a:rPr lang="en-US" sz="2000" b="1" dirty="0">
                <a:solidFill>
                  <a:srgbClr val="08649C"/>
                </a:solidFill>
              </a:rPr>
              <a:t>The balance is </a:t>
            </a:r>
            <a:r>
              <a:rPr lang="en-US" sz="2000" b="1" dirty="0" smtClean="0">
                <a:solidFill>
                  <a:srgbClr val="08649C"/>
                </a:solidFill>
              </a:rPr>
              <a:t>85-86-85 </a:t>
            </a:r>
            <a:r>
              <a:rPr lang="en-US" sz="2000" b="1" dirty="0">
                <a:solidFill>
                  <a:srgbClr val="08649C"/>
                </a:solidFill>
              </a:rPr>
              <a:t>byte values for segments </a:t>
            </a:r>
            <a:r>
              <a:rPr lang="en-US" sz="2000" b="1" dirty="0" smtClean="0">
                <a:solidFill>
                  <a:srgbClr val="08649C"/>
                </a:solidFill>
              </a:rPr>
              <a:t>1-2-3, </a:t>
            </a:r>
            <a:r>
              <a:rPr lang="en-US" sz="2000" b="1" dirty="0">
                <a:solidFill>
                  <a:srgbClr val="08649C"/>
                </a:solidFill>
              </a:rPr>
              <a:t>respectively.</a:t>
            </a:r>
            <a:endParaRPr lang="en-US" sz="2000" b="1" dirty="0"/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For </a:t>
            </a:r>
            <a:r>
              <a:rPr lang="en-US" sz="2000" b="1" i="1" dirty="0" smtClean="0"/>
              <a:t>W</a:t>
            </a:r>
            <a:r>
              <a:rPr lang="en-US" sz="2000" b="1" dirty="0" smtClean="0"/>
              <a:t>=2, the ranges can re-coded </a:t>
            </a:r>
            <a:r>
              <a:rPr lang="en-US" sz="2000" b="1" dirty="0"/>
              <a:t>to </a:t>
            </a:r>
            <a:r>
              <a:rPr lang="en-US" sz="2000" b="1" i="1" dirty="0" smtClean="0"/>
              <a:t>N</a:t>
            </a:r>
            <a:r>
              <a:rPr lang="en-US" sz="2000" b="1" dirty="0" smtClean="0"/>
              <a:t>-split </a:t>
            </a:r>
            <a:r>
              <a:rPr lang="en-US" sz="2000" b="1" dirty="0"/>
              <a:t>between </a:t>
            </a:r>
            <a:r>
              <a:rPr lang="en-US" sz="2000" b="1" dirty="0" smtClean="0"/>
              <a:t>“</a:t>
            </a:r>
            <a:r>
              <a:rPr lang="en-US" sz="2000" b="1" dirty="0"/>
              <a:t>0000”x </a:t>
            </a:r>
            <a:r>
              <a:rPr lang="en-US" sz="2000" b="1" dirty="0" smtClean="0"/>
              <a:t> to </a:t>
            </a:r>
            <a:r>
              <a:rPr lang="en-US" sz="2000" b="1" dirty="0"/>
              <a:t>“</a:t>
            </a:r>
            <a:r>
              <a:rPr lang="en-US" sz="2000" b="1" dirty="0" err="1" smtClean="0"/>
              <a:t>FFFF”x</a:t>
            </a:r>
            <a:r>
              <a:rPr lang="en-US" sz="2000" b="1" dirty="0" smtClean="0"/>
              <a:t> (65,536 values). And so </a:t>
            </a:r>
            <a:r>
              <a:rPr lang="en-US" sz="2000" b="1" dirty="0"/>
              <a:t>on for </a:t>
            </a:r>
            <a:r>
              <a:rPr lang="en-US" sz="2000" b="1" i="1" dirty="0" smtClean="0"/>
              <a:t>W</a:t>
            </a:r>
            <a:r>
              <a:rPr lang="en-US" sz="2000" b="1" dirty="0" smtClean="0"/>
              <a:t>=3</a:t>
            </a:r>
            <a:r>
              <a:rPr lang="en-US" sz="2000" b="1" i="1" dirty="0" smtClean="0"/>
              <a:t>, W</a:t>
            </a:r>
            <a:r>
              <a:rPr lang="en-US" sz="2000" b="1" dirty="0" smtClean="0"/>
              <a:t>=4, etc.</a:t>
            </a:r>
            <a:endParaRPr lang="en-US" sz="2000" b="1" dirty="0"/>
          </a:p>
          <a:p>
            <a:pPr>
              <a:buFont typeface="Wingdings" pitchFamily="2" charset="2"/>
              <a:buChar char="§"/>
            </a:pPr>
            <a:r>
              <a:rPr lang="en-US" sz="2000" b="1" dirty="0"/>
              <a:t>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Note: The ranges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do not have to be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hard-coded because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they can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be </a:t>
            </a: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programmed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en-US" sz="2000" dirty="0" smtClean="0"/>
              <a:t>  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364" y="371061"/>
            <a:ext cx="7891272" cy="609600"/>
          </a:xfrm>
        </p:spPr>
        <p:txBody>
          <a:bodyPr/>
          <a:lstStyle/>
          <a:p>
            <a:r>
              <a:rPr lang="en-US" sz="2400" b="1" dirty="0">
                <a:solidFill>
                  <a:srgbClr val="008000"/>
                </a:solidFill>
              </a:rPr>
              <a:t>Business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408244" y="1201530"/>
            <a:ext cx="6761723" cy="5000487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We need to perform a task against LARGE files, e.g.:</a:t>
            </a:r>
          </a:p>
          <a:p>
            <a:pPr lvl="1"/>
            <a:r>
              <a:rPr lang="en-US" sz="2000" b="1" dirty="0" smtClean="0">
                <a:solidFill>
                  <a:srgbClr val="08649C"/>
                </a:solidFill>
              </a:rPr>
              <a:t>Aggregate highly cardinal data at various classification levels.</a:t>
            </a:r>
          </a:p>
          <a:p>
            <a:pPr lvl="1"/>
            <a:r>
              <a:rPr lang="en-US" sz="2000" b="1" dirty="0" smtClean="0">
                <a:solidFill>
                  <a:srgbClr val="08649C"/>
                </a:solidFill>
              </a:rPr>
              <a:t>Join data by highly cardinal keys and then aggregate.</a:t>
            </a:r>
          </a:p>
          <a:p>
            <a:pPr lvl="1"/>
            <a:r>
              <a:rPr lang="en-US" sz="2000" b="1" dirty="0" smtClean="0">
                <a:solidFill>
                  <a:srgbClr val="08649C"/>
                </a:solidFill>
              </a:rPr>
              <a:t>So on and so forth</a:t>
            </a:r>
            <a:r>
              <a:rPr lang="en-US" sz="2000" b="1" dirty="0" smtClean="0">
                <a:solidFill>
                  <a:srgbClr val="08649C"/>
                </a:solidFill>
              </a:rPr>
              <a:t>.</a:t>
            </a:r>
          </a:p>
          <a:p>
            <a:pPr lvl="1"/>
            <a:endParaRPr lang="en-US" sz="2000" b="1" dirty="0" smtClean="0">
              <a:solidFill>
                <a:srgbClr val="08649C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The need can arise in a variety of industries, e.g.: </a:t>
            </a:r>
          </a:p>
          <a:p>
            <a:pPr lvl="1"/>
            <a:r>
              <a:rPr lang="en-US" sz="2000" b="1" dirty="0" smtClean="0">
                <a:solidFill>
                  <a:srgbClr val="08649C"/>
                </a:solidFill>
              </a:rPr>
              <a:t>Point of Sale retail data</a:t>
            </a:r>
          </a:p>
          <a:p>
            <a:pPr lvl="1"/>
            <a:r>
              <a:rPr lang="en-US" sz="2000" b="1" dirty="0" smtClean="0">
                <a:solidFill>
                  <a:srgbClr val="08649C"/>
                </a:solidFill>
              </a:rPr>
              <a:t>Financial Transactions</a:t>
            </a:r>
          </a:p>
          <a:p>
            <a:pPr lvl="1"/>
            <a:r>
              <a:rPr lang="en-US" sz="2000" b="1" dirty="0" smtClean="0">
                <a:solidFill>
                  <a:srgbClr val="08649C"/>
                </a:solidFill>
              </a:rPr>
              <a:t>Insurance Claims</a:t>
            </a:r>
          </a:p>
          <a:p>
            <a:pPr lvl="1"/>
            <a:r>
              <a:rPr lang="en-US" sz="2000" b="1" dirty="0" smtClean="0">
                <a:solidFill>
                  <a:srgbClr val="08649C"/>
                </a:solidFill>
              </a:rPr>
              <a:t>Social Security Payments</a:t>
            </a:r>
          </a:p>
          <a:p>
            <a:pPr lvl="1"/>
            <a:r>
              <a:rPr lang="en-US" sz="2000" b="1" dirty="0" smtClean="0">
                <a:solidFill>
                  <a:srgbClr val="08649C"/>
                </a:solidFill>
              </a:rPr>
              <a:t>So on and so forth.</a:t>
            </a:r>
          </a:p>
        </p:txBody>
      </p:sp>
    </p:spTree>
    <p:extLst>
      <p:ext uri="{BB962C8B-B14F-4D97-AF65-F5344CB8AC3E}">
        <p14:creationId xmlns="" xmlns:p14="http://schemas.microsoft.com/office/powerpoint/2010/main" val="16218913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title"/>
          </p:nvPr>
        </p:nvSpPr>
        <p:spPr>
          <a:xfrm>
            <a:off x="626364" y="371061"/>
            <a:ext cx="7891272" cy="450575"/>
          </a:xfrm>
        </p:spPr>
        <p:txBody>
          <a:bodyPr/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Randomness and Key-To-Segment Mapping</a:t>
            </a:r>
            <a:endParaRPr lang="en-US" sz="2400" b="1" i="1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295400"/>
            <a:ext cx="8368747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 smtClean="0"/>
              <a:t> </a:t>
            </a:r>
            <a:r>
              <a:rPr lang="en-US" sz="2000" b="1" dirty="0" smtClean="0"/>
              <a:t>Hash function randomness 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erases any correlation</a:t>
            </a:r>
            <a:r>
              <a:rPr lang="en-US" sz="2000" b="1" i="1" dirty="0" smtClean="0"/>
              <a:t> </a:t>
            </a:r>
            <a:r>
              <a:rPr lang="en-US" sz="2000" b="1" dirty="0" smtClean="0"/>
              <a:t>between the input key-values and which of them are assigned to which segment. </a:t>
            </a:r>
            <a:endParaRPr lang="en-US" sz="2000" b="1" dirty="0" smtClean="0"/>
          </a:p>
          <a:p>
            <a:pPr>
              <a:buFont typeface="Wingdings" pitchFamily="2" charset="2"/>
              <a:buChar char="§"/>
            </a:pPr>
            <a:endParaRPr lang="en-US" sz="2000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 </a:t>
            </a:r>
            <a:r>
              <a:rPr lang="en-US" sz="2000" b="1" dirty="0" smtClean="0"/>
              <a:t>To illustrate: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sz="2000" b="1" dirty="0" smtClean="0">
                <a:solidFill>
                  <a:srgbClr val="08649C"/>
                </a:solidFill>
              </a:rPr>
              <a:t>Populate variable KEY with consecutive integers from 1 to 1000 .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08649C"/>
                </a:solidFill>
              </a:rPr>
              <a:t>Hash-segment them based on 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only first 2 bits of HKEY</a:t>
            </a:r>
            <a:r>
              <a:rPr lang="en-US" sz="2000" b="1" i="1" dirty="0" smtClean="0">
                <a:solidFill>
                  <a:srgbClr val="08649C"/>
                </a:solidFill>
              </a:rPr>
              <a:t>  </a:t>
            </a:r>
            <a:r>
              <a:rPr lang="en-US" sz="2000" b="1" dirty="0" smtClean="0">
                <a:solidFill>
                  <a:srgbClr val="08649C"/>
                </a:solidFill>
              </a:rPr>
              <a:t>(2**</a:t>
            </a:r>
            <a:r>
              <a:rPr lang="en-US" sz="2000" b="1" i="1" dirty="0" smtClean="0">
                <a:solidFill>
                  <a:srgbClr val="08649C"/>
                </a:solidFill>
              </a:rPr>
              <a:t>2=</a:t>
            </a:r>
            <a:r>
              <a:rPr lang="en-US" sz="2000" b="1" dirty="0" smtClean="0">
                <a:solidFill>
                  <a:srgbClr val="08649C"/>
                </a:solidFill>
              </a:rPr>
              <a:t>4 segments).</a:t>
            </a:r>
          </a:p>
          <a:p>
            <a:endParaRPr lang="en-US" b="1" dirty="0"/>
          </a:p>
          <a:p>
            <a:pPr lvl="2"/>
            <a:r>
              <a:rPr lang="en-US" b="1" dirty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data KEY_SEGMENT (keep = KEY SEGMENT) ;       </a:t>
            </a:r>
          </a:p>
          <a:p>
            <a:pPr lvl="2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do KEY = 1 to 1000 ;                        </a:t>
            </a:r>
          </a:p>
          <a:p>
            <a:pPr lvl="2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HKEY = put (MD5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catX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(':', KEY)), $16.) ;</a:t>
            </a:r>
          </a:p>
          <a:p>
            <a:pPr lvl="2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HBYTE = put (HKEY,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$BINARY2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.) ;           </a:t>
            </a:r>
          </a:p>
          <a:p>
            <a:pPr lvl="2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SEGMENT = 1 + input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(HBYTE,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BINARY2.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;   </a:t>
            </a:r>
          </a:p>
          <a:p>
            <a:pPr lvl="2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output ;                                   </a:t>
            </a:r>
          </a:p>
          <a:p>
            <a:pPr lvl="2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end ;                                        </a:t>
            </a:r>
          </a:p>
          <a:p>
            <a:pPr lvl="2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run 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title"/>
          </p:nvPr>
        </p:nvSpPr>
        <p:spPr>
          <a:xfrm>
            <a:off x="626364" y="344556"/>
            <a:ext cx="7891272" cy="609600"/>
          </a:xfrm>
        </p:spPr>
        <p:txBody>
          <a:bodyPr/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Randomness and Key-To-Segment Mapping (</a:t>
            </a:r>
            <a:r>
              <a:rPr lang="en-US" sz="2400" b="1" i="1" dirty="0" smtClean="0">
                <a:solidFill>
                  <a:srgbClr val="008000"/>
                </a:solidFill>
              </a:rPr>
              <a:t>Cont’d</a:t>
            </a:r>
            <a:r>
              <a:rPr lang="en-US" sz="2400" b="1" dirty="0" smtClean="0">
                <a:solidFill>
                  <a:srgbClr val="008000"/>
                </a:solidFill>
              </a:rPr>
              <a:t>)</a:t>
            </a:r>
            <a:endParaRPr lang="en-US" sz="2400" b="1" i="1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90262" y="1139688"/>
            <a:ext cx="61556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08649C"/>
                </a:solidFill>
              </a:rPr>
              <a:t> </a:t>
            </a:r>
            <a:r>
              <a:rPr lang="en-US" sz="2000" b="1" dirty="0" smtClean="0"/>
              <a:t>The output below shows: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08649C"/>
                </a:solidFill>
              </a:rPr>
              <a:t> The count of distinct KEY values in each segment.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08649C"/>
                </a:solidFill>
              </a:rPr>
              <a:t> A sample of 10 KEY values in each segment. </a:t>
            </a:r>
            <a:endParaRPr lang="en-US" sz="2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514600"/>
            <a:ext cx="6857999" cy="231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title"/>
          </p:nvPr>
        </p:nvSpPr>
        <p:spPr>
          <a:xfrm>
            <a:off x="626364" y="344557"/>
            <a:ext cx="7891272" cy="468244"/>
          </a:xfrm>
        </p:spPr>
        <p:txBody>
          <a:bodyPr/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Aggregation Method Choice Is … </a:t>
            </a:r>
            <a:r>
              <a:rPr lang="en-US" sz="2400" b="1" dirty="0" smtClean="0">
                <a:solidFill>
                  <a:srgbClr val="008000"/>
                </a:solidFill>
              </a:rPr>
              <a:t>Any Method</a:t>
            </a:r>
            <a:endParaRPr lang="en-US" sz="2400" b="1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016001"/>
            <a:ext cx="85344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sz="2000" b="1" dirty="0" smtClean="0"/>
              <a:t>Key-independent segmentation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works with 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any aggregation method</a:t>
            </a:r>
            <a:r>
              <a:rPr lang="en-US" sz="2000" b="1" dirty="0" smtClean="0"/>
              <a:t>.</a:t>
            </a:r>
            <a:endParaRPr lang="en-US" sz="2000" b="1" dirty="0"/>
          </a:p>
          <a:p>
            <a:pPr>
              <a:buFont typeface="Arial" pitchFamily="34" charset="0"/>
              <a:buChar char="•"/>
            </a:pPr>
            <a:r>
              <a:rPr lang="en-US" sz="2000" b="1" dirty="0"/>
              <a:t> </a:t>
            </a:r>
            <a:r>
              <a:rPr lang="en-US" sz="2000" b="1" dirty="0" smtClean="0"/>
              <a:t>Such as: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SQL, </a:t>
            </a:r>
            <a:r>
              <a:rPr lang="en-US" sz="2000" b="1" dirty="0" smtClean="0">
                <a:solidFill>
                  <a:srgbClr val="08649C"/>
                </a:solidFill>
              </a:rPr>
              <a:t>Sort/Control-Break</a:t>
            </a:r>
            <a:r>
              <a:rPr lang="en-US" sz="2000" b="1" dirty="0">
                <a:solidFill>
                  <a:srgbClr val="08649C"/>
                </a:solidFill>
              </a:rPr>
              <a:t>, the </a:t>
            </a:r>
            <a:r>
              <a:rPr lang="en-US" sz="2000" b="1" dirty="0" smtClean="0">
                <a:solidFill>
                  <a:srgbClr val="08649C"/>
                </a:solidFill>
              </a:rPr>
              <a:t>Hash Object</a:t>
            </a:r>
            <a:r>
              <a:rPr lang="en-US" sz="2000" b="1" dirty="0">
                <a:solidFill>
                  <a:srgbClr val="08649C"/>
                </a:solidFill>
              </a:rPr>
              <a:t>, </a:t>
            </a:r>
            <a:r>
              <a:rPr lang="en-US" sz="2000" b="1" dirty="0" smtClean="0">
                <a:solidFill>
                  <a:srgbClr val="08649C"/>
                </a:solidFill>
              </a:rPr>
              <a:t>etc</a:t>
            </a:r>
            <a:r>
              <a:rPr lang="en-US" sz="2000" b="1" dirty="0">
                <a:solidFill>
                  <a:srgbClr val="08649C"/>
                </a:solidFill>
              </a:rPr>
              <a:t>. </a:t>
            </a:r>
            <a:endParaRPr lang="en-US" sz="2000" b="1" dirty="0" smtClean="0">
              <a:solidFill>
                <a:srgbClr val="08649C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2000" b="1" dirty="0">
              <a:solidFill>
                <a:srgbClr val="08649C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000" b="1" dirty="0"/>
              <a:t> </a:t>
            </a:r>
            <a:r>
              <a:rPr lang="en-US" sz="2000" b="1" dirty="0" smtClean="0"/>
              <a:t>E.g., for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Sort/Control-Break</a:t>
            </a:r>
            <a:r>
              <a:rPr lang="en-US" sz="2000" b="1" dirty="0" smtClean="0"/>
              <a:t>, the </a:t>
            </a:r>
            <a:r>
              <a:rPr lang="en-US" sz="2000" b="1" dirty="0"/>
              <a:t>core of </a:t>
            </a:r>
            <a:r>
              <a:rPr lang="en-US" sz="2000" b="1" dirty="0" smtClean="0"/>
              <a:t>%</a:t>
            </a:r>
            <a:r>
              <a:rPr lang="en-US" sz="2000" b="1" dirty="0" err="1" smtClean="0"/>
              <a:t>segAgg</a:t>
            </a:r>
            <a:r>
              <a:rPr lang="en-US" sz="2000" b="1" dirty="0" smtClean="0"/>
              <a:t>() macro </a:t>
            </a:r>
            <a:r>
              <a:rPr lang="en-US" sz="2000" b="1" dirty="0" smtClean="0"/>
              <a:t>would </a:t>
            </a:r>
            <a:r>
              <a:rPr lang="en-US" sz="2000" b="1" dirty="0" smtClean="0"/>
              <a:t>be:</a:t>
            </a:r>
            <a:endParaRPr lang="en-US" sz="2000" b="1" dirty="0"/>
          </a:p>
          <a:p>
            <a:endParaRPr lang="en-US" b="1" dirty="0">
              <a:solidFill>
                <a:srgbClr val="08649C"/>
              </a:solidFill>
            </a:endParaRPr>
          </a:p>
          <a:p>
            <a:r>
              <a:rPr lang="en-US" b="1" dirty="0"/>
              <a:t>	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proc sort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data=</a:t>
            </a:r>
            <a:r>
              <a:rPr lang="en-US" sz="2000" b="1" dirty="0" err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vSegment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WHERE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=(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SEGMENT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=&amp;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SEG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))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out=</a:t>
            </a:r>
            <a:r>
              <a:rPr lang="en-US" sz="2000" b="1" dirty="0" err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aggSegment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	  by ID Key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;    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run ;   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             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data </a:t>
            </a:r>
            <a:r>
              <a:rPr lang="en-US" sz="2000" b="1" dirty="0" err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aggSegment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drop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;                           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	  do until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last.Key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;                         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	    set </a:t>
            </a:r>
            <a:r>
              <a:rPr lang="en-US" sz="2000" b="1" dirty="0" err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aggSegment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                                  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	    by ID Key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;                             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	    SUM = sum (SUM,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;                      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	    UCOUNT = sum (UCOUNT,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first.Var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;          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	  end ;                                         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run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endParaRPr lang="en-US" sz="20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solidFill>
                  <a:srgbClr val="008000"/>
                </a:solidFill>
              </a:rPr>
              <a:t>Input Segmentation for Joins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4"/>
          </p:nvPr>
        </p:nvGraphicFramePr>
        <p:xfrm>
          <a:off x="1912523" y="2491410"/>
          <a:ext cx="2331720" cy="36812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72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0332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ID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KEY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VAR</a:t>
                      </a:r>
                    </a:p>
                  </a:txBody>
                  <a:tcPr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324">
                <a:tc>
                  <a:txBody>
                    <a:bodyPr/>
                    <a:lstStyle/>
                    <a:p>
                      <a:r>
                        <a:rPr lang="en-US" sz="1900" b="1" dirty="0"/>
                        <a:t>B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2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1</a:t>
                      </a:r>
                    </a:p>
                  </a:txBody>
                  <a:tcPr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324">
                <a:tc>
                  <a:txBody>
                    <a:bodyPr/>
                    <a:lstStyle/>
                    <a:p>
                      <a:r>
                        <a:rPr lang="en-US" sz="1900" b="1" dirty="0"/>
                        <a:t>B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2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2</a:t>
                      </a:r>
                    </a:p>
                  </a:txBody>
                  <a:tcPr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3324">
                <a:tc>
                  <a:txBody>
                    <a:bodyPr/>
                    <a:lstStyle/>
                    <a:p>
                      <a:r>
                        <a:rPr lang="en-US" sz="1900" b="1" dirty="0"/>
                        <a:t>B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3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2</a:t>
                      </a:r>
                    </a:p>
                  </a:txBody>
                  <a:tcPr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3324">
                <a:tc>
                  <a:txBody>
                    <a:bodyPr/>
                    <a:lstStyle/>
                    <a:p>
                      <a:r>
                        <a:rPr lang="en-US" sz="1900" b="1" dirty="0"/>
                        <a:t>A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1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3</a:t>
                      </a:r>
                    </a:p>
                  </a:txBody>
                  <a:tcPr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3324">
                <a:tc>
                  <a:txBody>
                    <a:bodyPr/>
                    <a:lstStyle/>
                    <a:p>
                      <a:r>
                        <a:rPr lang="en-US" sz="1900" b="1" dirty="0"/>
                        <a:t>A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2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1</a:t>
                      </a:r>
                    </a:p>
                  </a:txBody>
                  <a:tcPr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4733">
                <a:tc>
                  <a:txBody>
                    <a:bodyPr/>
                    <a:lstStyle/>
                    <a:p>
                      <a:r>
                        <a:rPr lang="en-US" sz="1900" b="1" dirty="0"/>
                        <a:t>…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…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…</a:t>
                      </a:r>
                    </a:p>
                  </a:txBody>
                  <a:tcPr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3324">
                <a:tc>
                  <a:txBody>
                    <a:bodyPr/>
                    <a:lstStyle/>
                    <a:p>
                      <a:r>
                        <a:rPr lang="en-US" sz="1900" b="1" dirty="0"/>
                        <a:t>B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3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1</a:t>
                      </a:r>
                    </a:p>
                  </a:txBody>
                  <a:tcPr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3324">
                <a:tc>
                  <a:txBody>
                    <a:bodyPr/>
                    <a:lstStyle/>
                    <a:p>
                      <a:r>
                        <a:rPr lang="en-US" sz="1900" b="1" dirty="0"/>
                        <a:t>A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2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3</a:t>
                      </a:r>
                    </a:p>
                  </a:txBody>
                  <a:tcPr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03324">
                <a:tc>
                  <a:txBody>
                    <a:bodyPr/>
                    <a:lstStyle/>
                    <a:p>
                      <a:r>
                        <a:rPr lang="en-US" sz="1900" b="1" dirty="0"/>
                        <a:t>B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3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2</a:t>
                      </a:r>
                    </a:p>
                  </a:txBody>
                  <a:tcPr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03324">
                <a:tc>
                  <a:txBody>
                    <a:bodyPr/>
                    <a:lstStyle/>
                    <a:p>
                      <a:r>
                        <a:rPr lang="en-US" sz="1900" b="1" dirty="0"/>
                        <a:t>A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3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2</a:t>
                      </a:r>
                    </a:p>
                  </a:txBody>
                  <a:tcPr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3324">
                <a:tc>
                  <a:txBody>
                    <a:bodyPr/>
                    <a:lstStyle/>
                    <a:p>
                      <a:r>
                        <a:rPr lang="en-US" sz="1900" b="1" dirty="0"/>
                        <a:t>A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1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3</a:t>
                      </a:r>
                    </a:p>
                  </a:txBody>
                  <a:tcPr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quarter" idx="10"/>
          </p:nvPr>
        </p:nvGraphicFramePr>
        <p:xfrm>
          <a:off x="4849616" y="2491410"/>
          <a:ext cx="2694183" cy="32423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80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980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980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6888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ID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KEY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EXTRA</a:t>
                      </a:r>
                    </a:p>
                  </a:txBody>
                  <a:tcPr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7565">
                <a:tc>
                  <a:txBody>
                    <a:bodyPr/>
                    <a:lstStyle/>
                    <a:p>
                      <a:r>
                        <a:rPr lang="en-US" sz="1900" b="1" dirty="0"/>
                        <a:t>B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2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6</a:t>
                      </a:r>
                    </a:p>
                  </a:txBody>
                  <a:tcPr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2225">
                <a:tc>
                  <a:txBody>
                    <a:bodyPr/>
                    <a:lstStyle/>
                    <a:p>
                      <a:r>
                        <a:rPr lang="en-US" sz="1900" b="1" dirty="0"/>
                        <a:t>A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0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0</a:t>
                      </a:r>
                    </a:p>
                  </a:txBody>
                  <a:tcPr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5723">
                <a:tc>
                  <a:txBody>
                    <a:bodyPr/>
                    <a:lstStyle/>
                    <a:p>
                      <a:r>
                        <a:rPr lang="en-US" sz="1900" b="1" dirty="0"/>
                        <a:t>B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1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2</a:t>
                      </a:r>
                    </a:p>
                  </a:txBody>
                  <a:tcPr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9895">
                <a:tc>
                  <a:txBody>
                    <a:bodyPr/>
                    <a:lstStyle/>
                    <a:p>
                      <a:r>
                        <a:rPr lang="en-US" sz="1900" b="1" dirty="0"/>
                        <a:t>A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1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3</a:t>
                      </a:r>
                    </a:p>
                  </a:txBody>
                  <a:tcPr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2227">
                <a:tc>
                  <a:txBody>
                    <a:bodyPr/>
                    <a:lstStyle/>
                    <a:p>
                      <a:r>
                        <a:rPr lang="en-US" sz="1900" b="1" dirty="0"/>
                        <a:t>B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3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4</a:t>
                      </a:r>
                    </a:p>
                  </a:txBody>
                  <a:tcPr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3391">
                <a:tc>
                  <a:txBody>
                    <a:bodyPr/>
                    <a:lstStyle/>
                    <a:p>
                      <a:r>
                        <a:rPr lang="en-US" sz="1900" b="1" dirty="0"/>
                        <a:t>B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7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7</a:t>
                      </a:r>
                    </a:p>
                  </a:txBody>
                  <a:tcPr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4557">
                <a:tc>
                  <a:txBody>
                    <a:bodyPr/>
                    <a:lstStyle/>
                    <a:p>
                      <a:r>
                        <a:rPr lang="en-US" sz="1900" b="1" dirty="0"/>
                        <a:t>A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2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1</a:t>
                      </a:r>
                    </a:p>
                  </a:txBody>
                  <a:tcPr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9895">
                <a:tc>
                  <a:txBody>
                    <a:bodyPr/>
                    <a:lstStyle/>
                    <a:p>
                      <a:r>
                        <a:rPr lang="en-US" sz="1900" b="1" dirty="0"/>
                        <a:t>A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3</a:t>
                      </a:r>
                    </a:p>
                  </a:txBody>
                  <a:tcPr marT="0" marB="0" anchor="ctr" anchorCtr="1">
                    <a:solidFill>
                      <a:schemeClr val="bg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/>
                        <a:t>5</a:t>
                      </a:r>
                    </a:p>
                  </a:txBody>
                  <a:tcPr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524540" y="1957929"/>
            <a:ext cx="11860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TRANS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93636" y="1957929"/>
            <a:ext cx="1113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EXTRA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06507" y="1014081"/>
            <a:ext cx="63202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>
                <a:solidFill>
                  <a:srgbClr val="08649C"/>
                </a:solidFill>
              </a:rPr>
              <a:t> </a:t>
            </a:r>
            <a:r>
              <a:rPr lang="en-US" sz="2000" b="1" dirty="0"/>
              <a:t>Input Segmentation concept applies to joins, </a:t>
            </a:r>
            <a:r>
              <a:rPr lang="en-US" sz="2000" b="1" dirty="0" smtClean="0"/>
              <a:t>too.</a:t>
            </a:r>
            <a:endParaRPr lang="en-US" sz="2000" b="1" dirty="0"/>
          </a:p>
          <a:p>
            <a:pPr>
              <a:buFont typeface="Arial" pitchFamily="34" charset="0"/>
              <a:buChar char="•"/>
            </a:pPr>
            <a:r>
              <a:rPr lang="en-US" sz="2000" b="1" dirty="0">
                <a:solidFill>
                  <a:srgbClr val="08649C"/>
                </a:solidFill>
              </a:rPr>
              <a:t> E.g.: Need to join </a:t>
            </a:r>
            <a:r>
              <a:rPr lang="en-US" sz="2000" b="1" i="1" dirty="0">
                <a:solidFill>
                  <a:srgbClr val="08649C"/>
                </a:solidFill>
              </a:rPr>
              <a:t>big</a:t>
            </a:r>
            <a:r>
              <a:rPr lang="en-US" sz="2000" b="1" dirty="0">
                <a:solidFill>
                  <a:srgbClr val="08649C"/>
                </a:solidFill>
              </a:rPr>
              <a:t> </a:t>
            </a:r>
            <a:r>
              <a:rPr lang="en-US" sz="2000" b="1" dirty="0" smtClean="0">
                <a:solidFill>
                  <a:srgbClr val="08649C"/>
                </a:solidFill>
              </a:rPr>
              <a:t>files TRANS and </a:t>
            </a:r>
            <a:r>
              <a:rPr lang="en-US" sz="2000" b="1" dirty="0">
                <a:solidFill>
                  <a:srgbClr val="08649C"/>
                </a:solidFill>
              </a:rPr>
              <a:t>EXTRA by (</a:t>
            </a:r>
            <a:r>
              <a:rPr lang="en-US" sz="2000" b="1" i="1" dirty="0">
                <a:solidFill>
                  <a:srgbClr val="08649C"/>
                </a:solidFill>
              </a:rPr>
              <a:t>ID,KEY</a:t>
            </a:r>
            <a:r>
              <a:rPr lang="en-US" sz="2000" b="1" dirty="0" smtClean="0">
                <a:solidFill>
                  <a:srgbClr val="08649C"/>
                </a:solidFill>
              </a:rPr>
              <a:t>).</a:t>
            </a:r>
            <a:endParaRPr lang="en-US" sz="2000" b="1" dirty="0">
              <a:solidFill>
                <a:srgbClr val="08649C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title"/>
          </p:nvPr>
        </p:nvSpPr>
        <p:spPr>
          <a:xfrm>
            <a:off x="626364" y="220870"/>
            <a:ext cx="7891272" cy="468244"/>
          </a:xfrm>
        </p:spPr>
        <p:txBody>
          <a:bodyPr/>
          <a:lstStyle/>
          <a:p>
            <a:r>
              <a:rPr lang="en-US" sz="2400" b="1" dirty="0">
                <a:solidFill>
                  <a:srgbClr val="008000"/>
                </a:solidFill>
              </a:rPr>
              <a:t>Input Segmentation for Joins (</a:t>
            </a:r>
            <a:r>
              <a:rPr lang="en-US" sz="2400" b="1" i="1" dirty="0">
                <a:solidFill>
                  <a:srgbClr val="008000"/>
                </a:solidFill>
              </a:rPr>
              <a:t>Cont’d</a:t>
            </a:r>
            <a:r>
              <a:rPr lang="en-US" sz="2400" b="1" dirty="0">
                <a:solidFill>
                  <a:srgbClr val="008000"/>
                </a:solidFill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821635"/>
            <a:ext cx="8534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sz="2000" b="1" dirty="0"/>
              <a:t>Input segmentation </a:t>
            </a:r>
            <a:r>
              <a:rPr lang="en-US" sz="2000" b="1" dirty="0" smtClean="0"/>
              <a:t>can </a:t>
            </a:r>
            <a:r>
              <a:rPr lang="en-US" sz="2000" b="1" dirty="0"/>
              <a:t>be used for </a:t>
            </a:r>
            <a:r>
              <a:rPr lang="en-US" sz="2000" b="1" dirty="0" smtClean="0"/>
              <a:t>segmented joining.</a:t>
            </a:r>
            <a:endParaRPr lang="en-US" sz="2000" b="1" dirty="0"/>
          </a:p>
          <a:p>
            <a:pPr>
              <a:buFont typeface="Wingdings" pitchFamily="2" charset="2"/>
              <a:buChar char="§"/>
            </a:pPr>
            <a:r>
              <a:rPr lang="en-US" sz="2000" b="1" dirty="0"/>
              <a:t>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Result of the segmented join must match this straight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sample query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lvl="1"/>
            <a:endParaRPr lang="en-US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create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table Join as                                  </a:t>
            </a:r>
          </a:p>
          <a:p>
            <a:pPr lvl="1"/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select trans.ID, </a:t>
            </a:r>
            <a:r>
              <a:rPr lang="en-US" sz="2000" b="1" dirty="0" err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trans.KEY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, trans.VAR, </a:t>
            </a:r>
            <a:r>
              <a:rPr lang="en-US" sz="2000" b="1" dirty="0" err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extra.Extra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lvl="1"/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from   Trans, Extra                                   </a:t>
            </a:r>
          </a:p>
          <a:p>
            <a:pPr lvl="1"/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where  trans.ID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= extra.ID</a:t>
            </a:r>
          </a:p>
          <a:p>
            <a:pPr lvl="1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and    </a:t>
            </a:r>
            <a:r>
              <a:rPr lang="en-US" sz="2000" b="1" dirty="0" err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trans.KEY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 err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extra.KEY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endParaRPr lang="en-US" sz="2000" b="1" dirty="0"/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Plan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of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Attack: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b="1" dirty="0"/>
              <a:t>Choose number of segments </a:t>
            </a:r>
            <a:r>
              <a:rPr lang="en-US" sz="2000" b="1" i="1" dirty="0"/>
              <a:t>N</a:t>
            </a:r>
            <a:r>
              <a:rPr lang="en-US" sz="2000" b="1" dirty="0"/>
              <a:t> and apply segmentation to file TRANS.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b="1" dirty="0">
                <a:solidFill>
                  <a:srgbClr val="0070C0"/>
                </a:solidFill>
              </a:rPr>
              <a:t>Apply </a:t>
            </a:r>
            <a:r>
              <a:rPr lang="en-US" sz="2000" b="1" i="1" dirty="0">
                <a:solidFill>
                  <a:srgbClr val="0070C0"/>
                </a:solidFill>
              </a:rPr>
              <a:t>the same </a:t>
            </a:r>
            <a:r>
              <a:rPr lang="en-US" sz="2000" b="1" dirty="0">
                <a:solidFill>
                  <a:srgbClr val="0070C0"/>
                </a:solidFill>
              </a:rPr>
              <a:t>segmentation scheme to file EXTRA.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b="1" dirty="0"/>
              <a:t>Join segment </a:t>
            </a:r>
            <a:r>
              <a:rPr lang="en-US" sz="2000" b="1" dirty="0" smtClean="0"/>
              <a:t>1 </a:t>
            </a:r>
            <a:r>
              <a:rPr lang="en-US" sz="2000" b="1" dirty="0"/>
              <a:t>from TRANS with segment </a:t>
            </a:r>
            <a:r>
              <a:rPr lang="en-US" sz="2000" b="1" dirty="0" smtClean="0"/>
              <a:t>1 </a:t>
            </a:r>
            <a:r>
              <a:rPr lang="en-US" sz="2000" b="1" dirty="0"/>
              <a:t>from EXTRA.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b="1" dirty="0">
                <a:solidFill>
                  <a:srgbClr val="0070C0"/>
                </a:solidFill>
              </a:rPr>
              <a:t>Append the output to the </a:t>
            </a:r>
            <a:r>
              <a:rPr lang="en-US" sz="2000" b="1" dirty="0" smtClean="0">
                <a:solidFill>
                  <a:srgbClr val="0070C0"/>
                </a:solidFill>
              </a:rPr>
              <a:t>(initially empty) final </a:t>
            </a:r>
            <a:r>
              <a:rPr lang="en-US" sz="2000" b="1" dirty="0">
                <a:solidFill>
                  <a:srgbClr val="0070C0"/>
                </a:solidFill>
              </a:rPr>
              <a:t>result.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b="1" dirty="0"/>
              <a:t>Repeat </a:t>
            </a:r>
            <a:r>
              <a:rPr lang="en-US" sz="2000" b="1" dirty="0" smtClean="0"/>
              <a:t>from step #3 for </a:t>
            </a:r>
            <a:r>
              <a:rPr lang="en-US" sz="2000" b="1" dirty="0"/>
              <a:t>the rest of the segments</a:t>
            </a:r>
            <a:r>
              <a:rPr lang="en-US" sz="2000" b="1" dirty="0" smtClean="0"/>
              <a:t>.</a:t>
            </a:r>
            <a:r>
              <a:rPr lang="en-US" sz="2000" dirty="0" smtClean="0"/>
              <a:t>  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title"/>
          </p:nvPr>
        </p:nvSpPr>
        <p:spPr>
          <a:xfrm>
            <a:off x="626364" y="238539"/>
            <a:ext cx="7891272" cy="468244"/>
          </a:xfrm>
        </p:spPr>
        <p:txBody>
          <a:bodyPr/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Selecting </a:t>
            </a:r>
            <a:r>
              <a:rPr lang="en-US" sz="2400" b="1" dirty="0" smtClean="0">
                <a:solidFill>
                  <a:srgbClr val="008000"/>
                </a:solidFill>
              </a:rPr>
              <a:t>the Number </a:t>
            </a:r>
            <a:r>
              <a:rPr lang="en-US" sz="2400" b="1" dirty="0" smtClean="0">
                <a:solidFill>
                  <a:srgbClr val="008000"/>
                </a:solidFill>
              </a:rPr>
              <a:t>of Segments </a:t>
            </a:r>
            <a:r>
              <a:rPr lang="en-US" sz="2400" b="1" i="1" dirty="0">
                <a:solidFill>
                  <a:srgbClr val="008000"/>
                </a:solidFill>
              </a:rPr>
              <a:t>N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914400"/>
            <a:ext cx="8382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i="1" dirty="0"/>
              <a:t>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Processing input in 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 segments (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versus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 a head-on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one-pass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attack):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/>
              <a:t> Reduces demand for critical resources, roughly </a:t>
            </a:r>
            <a:r>
              <a:rPr lang="en-US" sz="2000" b="1" i="1" dirty="0" smtClean="0"/>
              <a:t>N</a:t>
            </a:r>
            <a:r>
              <a:rPr lang="en-US" sz="2000" b="1" dirty="0" smtClean="0"/>
              <a:t> times per segment.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08649C"/>
                </a:solidFill>
              </a:rPr>
              <a:t>Notably, reduces memory and utility space (e.g. SORTWORK) usage.</a:t>
            </a:r>
            <a:endParaRPr lang="en-US" sz="2000" b="1" dirty="0">
              <a:solidFill>
                <a:srgbClr val="08649C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b="1" dirty="0"/>
              <a:t> </a:t>
            </a:r>
            <a:r>
              <a:rPr lang="en-US" sz="2000" b="1" dirty="0" smtClean="0"/>
              <a:t>Requires </a:t>
            </a:r>
            <a:r>
              <a:rPr lang="en-US" sz="2000" b="1" i="1" dirty="0" smtClean="0"/>
              <a:t>N</a:t>
            </a:r>
            <a:r>
              <a:rPr lang="en-US" sz="2000" b="1" dirty="0" smtClean="0"/>
              <a:t> passes through input, i.e. an increase in input </a:t>
            </a:r>
            <a:r>
              <a:rPr lang="en-US" sz="2000" b="1" i="1" dirty="0" smtClean="0"/>
              <a:t>I/O</a:t>
            </a:r>
            <a:r>
              <a:rPr lang="en-US" sz="2000" b="1" dirty="0" smtClean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08649C"/>
                </a:solidFill>
              </a:rPr>
              <a:t>But the increase is attenuated by using the </a:t>
            </a:r>
            <a:r>
              <a:rPr lang="en-US" sz="2000" b="1" dirty="0">
                <a:solidFill>
                  <a:srgbClr val="08649C"/>
                </a:solidFill>
              </a:rPr>
              <a:t>WHERE </a:t>
            </a:r>
            <a:r>
              <a:rPr lang="en-US" sz="2000" b="1" dirty="0" smtClean="0">
                <a:solidFill>
                  <a:srgbClr val="08649C"/>
                </a:solidFill>
              </a:rPr>
              <a:t>clause.</a:t>
            </a:r>
          </a:p>
          <a:p>
            <a:pPr lvl="1">
              <a:buFont typeface="Arial" pitchFamily="34" charset="0"/>
              <a:buChar char="•"/>
            </a:pPr>
            <a:endParaRPr lang="en-US" sz="2000" b="1" dirty="0"/>
          </a:p>
          <a:p>
            <a:pPr>
              <a:buFont typeface="Wingdings" pitchFamily="2" charset="2"/>
              <a:buChar char="§"/>
            </a:pPr>
            <a:r>
              <a:rPr lang="en-US" sz="2000" b="1" dirty="0"/>
              <a:t>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Judicious/balanced choice of 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b="1" dirty="0"/>
              <a:t> </a:t>
            </a:r>
            <a:r>
              <a:rPr lang="en-US" sz="2000" b="1" i="1" dirty="0"/>
              <a:t>Reduce </a:t>
            </a:r>
            <a:r>
              <a:rPr lang="en-US" sz="2000" b="1" i="1" dirty="0" smtClean="0"/>
              <a:t>resource </a:t>
            </a:r>
            <a:r>
              <a:rPr lang="en-US" sz="2000" b="1" i="1" dirty="0"/>
              <a:t>usage </a:t>
            </a:r>
            <a:r>
              <a:rPr lang="en-US" sz="2000" b="1" dirty="0" smtClean="0"/>
              <a:t>per segment as needed by making </a:t>
            </a:r>
            <a:r>
              <a:rPr lang="en-US" sz="2000" b="1" i="1" dirty="0" smtClean="0"/>
              <a:t>N</a:t>
            </a:r>
            <a:r>
              <a:rPr lang="en-US" sz="2000" b="1" dirty="0" smtClean="0"/>
              <a:t> high </a:t>
            </a:r>
            <a:r>
              <a:rPr lang="en-US" sz="2000" b="1" dirty="0" smtClean="0"/>
              <a:t>enough. </a:t>
            </a:r>
            <a:endParaRPr lang="en-US" sz="2000" b="1" dirty="0"/>
          </a:p>
          <a:p>
            <a:pPr lvl="1">
              <a:buFont typeface="Arial" pitchFamily="34" charset="0"/>
              <a:buChar char="•"/>
            </a:pPr>
            <a:r>
              <a:rPr lang="en-US" sz="2000" b="1" dirty="0"/>
              <a:t> </a:t>
            </a:r>
            <a:r>
              <a:rPr lang="en-US" sz="2000" b="1" i="1" dirty="0">
                <a:solidFill>
                  <a:srgbClr val="08649C"/>
                </a:solidFill>
              </a:rPr>
              <a:t>Avoid </a:t>
            </a:r>
            <a:r>
              <a:rPr lang="en-US" sz="2000" b="1" i="1" dirty="0" smtClean="0">
                <a:solidFill>
                  <a:srgbClr val="08649C"/>
                </a:solidFill>
              </a:rPr>
              <a:t>too much I/O </a:t>
            </a:r>
            <a:r>
              <a:rPr lang="en-US" sz="2000" b="1" dirty="0" smtClean="0">
                <a:solidFill>
                  <a:srgbClr val="08649C"/>
                </a:solidFill>
              </a:rPr>
              <a:t>by keeping </a:t>
            </a:r>
            <a:r>
              <a:rPr lang="en-US" sz="2000" b="1" i="1" dirty="0" smtClean="0">
                <a:solidFill>
                  <a:srgbClr val="08649C"/>
                </a:solidFill>
              </a:rPr>
              <a:t>N</a:t>
            </a:r>
            <a:r>
              <a:rPr lang="en-US" sz="2000" b="1" dirty="0" smtClean="0">
                <a:solidFill>
                  <a:srgbClr val="08649C"/>
                </a:solidFill>
              </a:rPr>
              <a:t> reasonably low.</a:t>
            </a:r>
          </a:p>
          <a:p>
            <a:pPr lvl="1">
              <a:buFont typeface="Arial" pitchFamily="34" charset="0"/>
              <a:buChar char="•"/>
            </a:pPr>
            <a:endParaRPr lang="en-US" sz="2000" b="1" dirty="0"/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Example: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Proc MEANS runs out of memory (big input, many types).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/>
              <a:t> A single-pass would need 64 </a:t>
            </a:r>
            <a:r>
              <a:rPr lang="en-US" sz="2000" b="1" dirty="0" err="1" smtClean="0"/>
              <a:t>Gb</a:t>
            </a:r>
            <a:r>
              <a:rPr lang="en-US" sz="2000" b="1" dirty="0" smtClean="0"/>
              <a:t> of RAM, but you can use only 32 </a:t>
            </a:r>
            <a:r>
              <a:rPr lang="en-US" sz="2000" b="1" dirty="0" err="1" smtClean="0"/>
              <a:t>Gb</a:t>
            </a:r>
            <a:r>
              <a:rPr lang="en-US" sz="2000" b="1" dirty="0" smtClean="0"/>
              <a:t>.  </a:t>
            </a:r>
            <a:endParaRPr lang="en-US" sz="2000" b="1" dirty="0"/>
          </a:p>
          <a:p>
            <a:pPr lvl="1">
              <a:buFont typeface="Arial" pitchFamily="34" charset="0"/>
              <a:buChar char="•"/>
            </a:pPr>
            <a:r>
              <a:rPr lang="en-US" sz="2000" b="1" dirty="0"/>
              <a:t> </a:t>
            </a:r>
            <a:r>
              <a:rPr lang="en-US" sz="2000" b="1" i="1" dirty="0" smtClean="0">
                <a:solidFill>
                  <a:srgbClr val="08649C"/>
                </a:solidFill>
              </a:rPr>
              <a:t>N</a:t>
            </a:r>
            <a:r>
              <a:rPr lang="en-US" sz="2000" b="1" dirty="0" smtClean="0">
                <a:solidFill>
                  <a:srgbClr val="08649C"/>
                </a:solidFill>
              </a:rPr>
              <a:t>=4 would reduce RAM usage to about 16 </a:t>
            </a:r>
            <a:r>
              <a:rPr lang="en-US" sz="2000" b="1" dirty="0" err="1" smtClean="0">
                <a:solidFill>
                  <a:srgbClr val="08649C"/>
                </a:solidFill>
              </a:rPr>
              <a:t>Gb</a:t>
            </a:r>
            <a:r>
              <a:rPr lang="en-US" sz="2000" b="1" dirty="0" smtClean="0">
                <a:solidFill>
                  <a:srgbClr val="08649C"/>
                </a:solidFill>
              </a:rPr>
              <a:t> per segment.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/>
              <a:t> Would leave the comfortable 16 </a:t>
            </a:r>
            <a:r>
              <a:rPr lang="en-US" sz="2000" b="1" dirty="0" err="1" smtClean="0"/>
              <a:t>Gb</a:t>
            </a:r>
            <a:r>
              <a:rPr lang="en-US" sz="2000" b="1" dirty="0" smtClean="0"/>
              <a:t> margin for other machine needs.     </a:t>
            </a:r>
            <a:endParaRPr lang="en-US" sz="20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title"/>
          </p:nvPr>
        </p:nvSpPr>
        <p:spPr>
          <a:xfrm>
            <a:off x="626364" y="344557"/>
            <a:ext cx="7891272" cy="468244"/>
          </a:xfrm>
        </p:spPr>
        <p:txBody>
          <a:bodyPr/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Allocating the </a:t>
            </a:r>
            <a:r>
              <a:rPr lang="en-US" sz="2400" b="1" i="1" dirty="0" smtClean="0">
                <a:solidFill>
                  <a:srgbClr val="008000"/>
                </a:solidFill>
              </a:rPr>
              <a:t>HBYTE </a:t>
            </a:r>
            <a:r>
              <a:rPr lang="en-US" sz="2400" b="1" dirty="0" smtClean="0">
                <a:solidFill>
                  <a:srgbClr val="008000"/>
                </a:solidFill>
              </a:rPr>
              <a:t>Width</a:t>
            </a:r>
            <a:r>
              <a:rPr lang="en-US" sz="2400" b="1" i="1" dirty="0" smtClean="0">
                <a:solidFill>
                  <a:srgbClr val="008000"/>
                </a:solidFill>
              </a:rPr>
              <a:t> W </a:t>
            </a:r>
            <a:r>
              <a:rPr lang="en-US" sz="2400" b="1" dirty="0" smtClean="0">
                <a:solidFill>
                  <a:srgbClr val="008000"/>
                </a:solidFill>
              </a:rPr>
              <a:t>in Whole Bytes </a:t>
            </a:r>
            <a:endParaRPr lang="en-US" sz="2400" b="1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14261" y="945322"/>
            <a:ext cx="733819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i="1" dirty="0"/>
              <a:t> </a:t>
            </a:r>
            <a:r>
              <a:rPr lang="en-US" sz="2000" b="1" dirty="0" smtClean="0"/>
              <a:t>Ability to select </a:t>
            </a:r>
            <a:r>
              <a:rPr lang="en-US" sz="2000" b="1" i="1" dirty="0" smtClean="0"/>
              <a:t>N</a:t>
            </a:r>
            <a:r>
              <a:rPr lang="en-US" sz="2000" b="1" dirty="0" smtClean="0"/>
              <a:t> segments depends on </a:t>
            </a:r>
            <a:r>
              <a:rPr lang="en-US" sz="2000" b="1" i="1" dirty="0" smtClean="0"/>
              <a:t>HBYTE</a:t>
            </a:r>
            <a:r>
              <a:rPr lang="en-US" sz="2000" b="1" dirty="0" smtClean="0"/>
              <a:t> width </a:t>
            </a:r>
            <a:r>
              <a:rPr lang="en-US" sz="2000" b="1" i="1" dirty="0" smtClean="0"/>
              <a:t>W</a:t>
            </a:r>
            <a:r>
              <a:rPr lang="en-US" sz="2000" b="1" dirty="0" smtClean="0"/>
              <a:t>:</a:t>
            </a:r>
            <a:endParaRPr lang="en-US" sz="2000" b="1" dirty="0"/>
          </a:p>
          <a:p>
            <a:pPr lvl="1">
              <a:buFont typeface="Arial" pitchFamily="34" charset="0"/>
              <a:buChar char="•"/>
            </a:pPr>
            <a:r>
              <a:rPr lang="en-US" sz="2000" b="1" dirty="0"/>
              <a:t> </a:t>
            </a:r>
            <a:r>
              <a:rPr lang="en-US" sz="2000" b="1" i="1" dirty="0" smtClean="0">
                <a:solidFill>
                  <a:srgbClr val="08649C"/>
                </a:solidFill>
              </a:rPr>
              <a:t>W</a:t>
            </a:r>
            <a:r>
              <a:rPr lang="en-US" sz="2000" b="1" dirty="0" smtClean="0">
                <a:solidFill>
                  <a:srgbClr val="08649C"/>
                </a:solidFill>
              </a:rPr>
              <a:t> defines the number of distinct </a:t>
            </a:r>
            <a:r>
              <a:rPr lang="en-US" sz="2000" b="1" i="1" dirty="0" smtClean="0">
                <a:solidFill>
                  <a:srgbClr val="08649C"/>
                </a:solidFill>
              </a:rPr>
              <a:t>HBYTE</a:t>
            </a:r>
            <a:r>
              <a:rPr lang="en-US" sz="2000" b="1" dirty="0" smtClean="0">
                <a:solidFill>
                  <a:srgbClr val="08649C"/>
                </a:solidFill>
              </a:rPr>
              <a:t> values </a:t>
            </a:r>
            <a:r>
              <a:rPr lang="en-US" sz="2000" b="1" i="1" dirty="0" smtClean="0">
                <a:solidFill>
                  <a:srgbClr val="08649C"/>
                </a:solidFill>
              </a:rPr>
              <a:t>NV</a:t>
            </a:r>
            <a:r>
              <a:rPr lang="en-US" sz="2000" b="1" dirty="0" smtClean="0">
                <a:solidFill>
                  <a:srgbClr val="08649C"/>
                </a:solidFill>
              </a:rPr>
              <a:t>.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08649C"/>
                </a:solidFill>
              </a:rPr>
              <a:t>To create </a:t>
            </a:r>
            <a:r>
              <a:rPr lang="en-US" sz="2000" b="1" i="1" dirty="0" smtClean="0">
                <a:solidFill>
                  <a:srgbClr val="08649C"/>
                </a:solidFill>
              </a:rPr>
              <a:t>N</a:t>
            </a:r>
            <a:r>
              <a:rPr lang="en-US" sz="2000" b="1" dirty="0" smtClean="0">
                <a:solidFill>
                  <a:srgbClr val="08649C"/>
                </a:solidFill>
              </a:rPr>
              <a:t> segments, we must have </a:t>
            </a:r>
            <a:r>
              <a:rPr lang="en-US" sz="2000" b="1" i="1" dirty="0" smtClean="0">
                <a:solidFill>
                  <a:srgbClr val="08649C"/>
                </a:solidFill>
              </a:rPr>
              <a:t>NV </a:t>
            </a:r>
            <a:r>
              <a:rPr lang="en-US" sz="2000" b="1" dirty="0" smtClean="0">
                <a:solidFill>
                  <a:srgbClr val="08649C"/>
                </a:solidFill>
              </a:rPr>
              <a:t>&gt; </a:t>
            </a:r>
            <a:r>
              <a:rPr lang="en-US" sz="2000" b="1" i="1" dirty="0" smtClean="0">
                <a:solidFill>
                  <a:srgbClr val="08649C"/>
                </a:solidFill>
              </a:rPr>
              <a:t>N</a:t>
            </a:r>
            <a:r>
              <a:rPr lang="en-US" sz="2000" b="1" dirty="0" smtClean="0">
                <a:solidFill>
                  <a:srgbClr val="08649C"/>
                </a:solidFill>
              </a:rPr>
              <a:t>.  </a:t>
            </a:r>
          </a:p>
          <a:p>
            <a:r>
              <a:rPr lang="en-US" sz="2000" b="1" i="1" dirty="0" smtClean="0"/>
              <a:t> </a:t>
            </a:r>
          </a:p>
          <a:p>
            <a:pPr>
              <a:buFont typeface="Wingdings" pitchFamily="2" charset="2"/>
              <a:buChar char="§"/>
            </a:pPr>
            <a:r>
              <a:rPr lang="en-US" sz="2000" b="1" i="1" dirty="0" smtClean="0"/>
              <a:t> W</a:t>
            </a:r>
            <a:r>
              <a:rPr lang="en-US" sz="2000" b="1" dirty="0" smtClean="0"/>
              <a:t> can be allocated in </a:t>
            </a:r>
            <a:r>
              <a:rPr lang="en-US" sz="2000" b="1" i="1" dirty="0" smtClean="0"/>
              <a:t>whole bytes</a:t>
            </a:r>
            <a:r>
              <a:rPr lang="en-US" sz="2000" b="1" dirty="0" smtClean="0"/>
              <a:t> (e.g., via the </a:t>
            </a:r>
            <a:r>
              <a:rPr lang="en-US" sz="2000" b="1" dirty="0" err="1" smtClean="0"/>
              <a:t>PIB</a:t>
            </a:r>
            <a:r>
              <a:rPr lang="en-US" sz="2000" b="1" i="1" dirty="0" err="1" smtClean="0"/>
              <a:t>w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informat</a:t>
            </a:r>
            <a:r>
              <a:rPr lang="en-US" sz="2000" b="1" dirty="0" smtClean="0"/>
              <a:t>):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08649C"/>
                </a:solidFill>
              </a:rPr>
              <a:t>Number of possible </a:t>
            </a:r>
            <a:r>
              <a:rPr lang="en-US" sz="2000" b="1" i="1" dirty="0" smtClean="0">
                <a:solidFill>
                  <a:srgbClr val="08649C"/>
                </a:solidFill>
              </a:rPr>
              <a:t>HBYTE</a:t>
            </a:r>
            <a:r>
              <a:rPr lang="en-US" sz="2000" b="1" dirty="0" smtClean="0">
                <a:solidFill>
                  <a:srgbClr val="08649C"/>
                </a:solidFill>
              </a:rPr>
              <a:t> values: </a:t>
            </a:r>
            <a:r>
              <a:rPr lang="en-US" sz="2000" b="1" i="1" dirty="0" smtClean="0">
                <a:solidFill>
                  <a:srgbClr val="08649C"/>
                </a:solidFill>
              </a:rPr>
              <a:t>NV</a:t>
            </a:r>
            <a:r>
              <a:rPr lang="en-US" sz="2000" b="1" dirty="0" smtClean="0">
                <a:solidFill>
                  <a:srgbClr val="08649C"/>
                </a:solidFill>
              </a:rPr>
              <a:t>(</a:t>
            </a:r>
            <a:r>
              <a:rPr lang="en-US" sz="2000" b="1" i="1" dirty="0" smtClean="0">
                <a:solidFill>
                  <a:srgbClr val="08649C"/>
                </a:solidFill>
              </a:rPr>
              <a:t>W</a:t>
            </a:r>
            <a:r>
              <a:rPr lang="en-US" sz="2000" b="1" dirty="0" smtClean="0">
                <a:solidFill>
                  <a:srgbClr val="08649C"/>
                </a:solidFill>
              </a:rPr>
              <a:t>)=256**</a:t>
            </a:r>
            <a:r>
              <a:rPr lang="en-US" sz="2000" b="1" i="1" dirty="0" smtClean="0">
                <a:solidFill>
                  <a:srgbClr val="08649C"/>
                </a:solidFill>
              </a:rPr>
              <a:t>W</a:t>
            </a:r>
            <a:r>
              <a:rPr lang="en-US" sz="2000" b="1" dirty="0" smtClean="0">
                <a:solidFill>
                  <a:srgbClr val="08649C"/>
                </a:solidFill>
              </a:rPr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/>
              <a:t> </a:t>
            </a:r>
            <a:r>
              <a:rPr lang="en-US" sz="2000" b="1" i="1" dirty="0" smtClean="0">
                <a:solidFill>
                  <a:srgbClr val="08649C"/>
                </a:solidFill>
              </a:rPr>
              <a:t>NV</a:t>
            </a:r>
            <a:r>
              <a:rPr lang="en-US" sz="2000" b="1" dirty="0" smtClean="0">
                <a:solidFill>
                  <a:srgbClr val="08649C"/>
                </a:solidFill>
              </a:rPr>
              <a:t>(1)=256; </a:t>
            </a:r>
            <a:r>
              <a:rPr lang="en-US" sz="2000" b="1" i="1" dirty="0" smtClean="0">
                <a:solidFill>
                  <a:srgbClr val="08649C"/>
                </a:solidFill>
              </a:rPr>
              <a:t>NV</a:t>
            </a:r>
            <a:r>
              <a:rPr lang="en-US" sz="2000" b="1" dirty="0" smtClean="0">
                <a:solidFill>
                  <a:srgbClr val="08649C"/>
                </a:solidFill>
              </a:rPr>
              <a:t>(2)=65,536; </a:t>
            </a:r>
            <a:r>
              <a:rPr lang="en-US" sz="2000" b="1" i="1" dirty="0" smtClean="0">
                <a:solidFill>
                  <a:srgbClr val="08649C"/>
                </a:solidFill>
              </a:rPr>
              <a:t>NV</a:t>
            </a:r>
            <a:r>
              <a:rPr lang="en-US" sz="2000" b="1" dirty="0" smtClean="0">
                <a:solidFill>
                  <a:srgbClr val="08649C"/>
                </a:solidFill>
              </a:rPr>
              <a:t>(3)= 16,777,216; etc.</a:t>
            </a:r>
          </a:p>
          <a:p>
            <a:endParaRPr lang="en-US" sz="2000" b="1" dirty="0" smtClean="0"/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You </a:t>
            </a:r>
            <a:r>
              <a:rPr lang="en-US" sz="2000" b="1" dirty="0"/>
              <a:t>are </a:t>
            </a:r>
            <a:r>
              <a:rPr lang="en-US" sz="2000" b="1" i="1" dirty="0"/>
              <a:t>never</a:t>
            </a:r>
            <a:r>
              <a:rPr lang="en-US" sz="2000" b="1" dirty="0"/>
              <a:t> going to need </a:t>
            </a:r>
            <a:r>
              <a:rPr lang="en-US" sz="2000" b="1" dirty="0" smtClean="0"/>
              <a:t>so many segments/passes. </a:t>
            </a:r>
          </a:p>
          <a:p>
            <a:r>
              <a:rPr lang="en-US" sz="2000" b="1" dirty="0" smtClean="0"/>
              <a:t> </a:t>
            </a:r>
            <a:endParaRPr lang="en-US" sz="2000" b="1" dirty="0"/>
          </a:p>
          <a:p>
            <a:pPr>
              <a:buFont typeface="Wingdings" pitchFamily="2" charset="2"/>
              <a:buChar char="§"/>
            </a:pPr>
            <a:r>
              <a:rPr lang="en-US" sz="2000" b="1" dirty="0"/>
              <a:t> </a:t>
            </a:r>
            <a:r>
              <a:rPr lang="en-US" sz="2000" b="1" dirty="0" smtClean="0"/>
              <a:t>Ergo: Practically</a:t>
            </a:r>
            <a:r>
              <a:rPr lang="en-US" sz="2000" b="1" dirty="0" smtClean="0"/>
              <a:t>, </a:t>
            </a:r>
            <a:r>
              <a:rPr lang="en-US" sz="2000" b="1" dirty="0"/>
              <a:t>you </a:t>
            </a:r>
            <a:r>
              <a:rPr lang="en-US" sz="2000" b="1" i="1" dirty="0"/>
              <a:t>may</a:t>
            </a:r>
            <a:r>
              <a:rPr lang="en-US" sz="2000" b="1" dirty="0"/>
              <a:t> want </a:t>
            </a:r>
            <a:r>
              <a:rPr lang="en-US" sz="2000" b="1" dirty="0" smtClean="0"/>
              <a:t>to:</a:t>
            </a:r>
            <a:endParaRPr lang="en-US" sz="2000" b="1" dirty="0"/>
          </a:p>
          <a:p>
            <a:pPr lvl="1">
              <a:buFont typeface="Arial" pitchFamily="34" charset="0"/>
              <a:buChar char="•"/>
            </a:pPr>
            <a:r>
              <a:rPr lang="en-US" sz="2000" b="1" dirty="0"/>
              <a:t> </a:t>
            </a:r>
            <a:r>
              <a:rPr lang="en-US" sz="2000" b="1" dirty="0" smtClean="0">
                <a:solidFill>
                  <a:srgbClr val="08649C"/>
                </a:solidFill>
              </a:rPr>
              <a:t>Select </a:t>
            </a:r>
            <a:r>
              <a:rPr lang="en-US" sz="2000" b="1" i="1" dirty="0" smtClean="0">
                <a:solidFill>
                  <a:srgbClr val="08649C"/>
                </a:solidFill>
              </a:rPr>
              <a:t>W</a:t>
            </a:r>
            <a:r>
              <a:rPr lang="en-US" sz="2000" b="1" dirty="0" smtClean="0">
                <a:solidFill>
                  <a:srgbClr val="08649C"/>
                </a:solidFill>
              </a:rPr>
              <a:t> between </a:t>
            </a:r>
            <a:r>
              <a:rPr lang="en-US" sz="2000" b="1" dirty="0">
                <a:solidFill>
                  <a:srgbClr val="08649C"/>
                </a:solidFill>
              </a:rPr>
              <a:t>1 and </a:t>
            </a:r>
            <a:r>
              <a:rPr lang="en-US" sz="2000" b="1" dirty="0" smtClean="0">
                <a:solidFill>
                  <a:srgbClr val="08649C"/>
                </a:solidFill>
              </a:rPr>
              <a:t>6.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08649C"/>
                </a:solidFill>
              </a:rPr>
              <a:t> Use MOD or range logic to group </a:t>
            </a:r>
            <a:r>
              <a:rPr lang="en-US" sz="2000" b="1" i="1" dirty="0" smtClean="0">
                <a:solidFill>
                  <a:srgbClr val="08649C"/>
                </a:solidFill>
              </a:rPr>
              <a:t>RANK</a:t>
            </a:r>
            <a:r>
              <a:rPr lang="en-US" sz="2000" b="1" dirty="0" smtClean="0">
                <a:solidFill>
                  <a:srgbClr val="08649C"/>
                </a:solidFill>
              </a:rPr>
              <a:t> /</a:t>
            </a:r>
            <a:r>
              <a:rPr lang="en-US" sz="2000" b="1" i="1" dirty="0" smtClean="0">
                <a:solidFill>
                  <a:srgbClr val="08649C"/>
                </a:solidFill>
              </a:rPr>
              <a:t>HBYTE</a:t>
            </a:r>
            <a:r>
              <a:rPr lang="en-US" sz="2000" b="1" dirty="0" smtClean="0">
                <a:solidFill>
                  <a:srgbClr val="08649C"/>
                </a:solidFill>
              </a:rPr>
              <a:t> values into </a:t>
            </a:r>
            <a:r>
              <a:rPr lang="en-US" sz="2000" b="1" i="1" dirty="0" smtClean="0">
                <a:solidFill>
                  <a:srgbClr val="08649C"/>
                </a:solidFill>
              </a:rPr>
              <a:t>N</a:t>
            </a:r>
            <a:r>
              <a:rPr lang="en-US" sz="2000" b="1" dirty="0" smtClean="0">
                <a:solidFill>
                  <a:srgbClr val="08649C"/>
                </a:solidFill>
              </a:rPr>
              <a:t> segments.</a:t>
            </a:r>
            <a:r>
              <a:rPr lang="en-US" sz="2000" b="1" dirty="0" smtClean="0"/>
              <a:t> </a:t>
            </a:r>
            <a:endParaRPr lang="en-US" sz="2000" b="1" dirty="0">
              <a:solidFill>
                <a:srgbClr val="08649C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title"/>
          </p:nvPr>
        </p:nvSpPr>
        <p:spPr>
          <a:xfrm>
            <a:off x="626364" y="344557"/>
            <a:ext cx="7891272" cy="468244"/>
          </a:xfrm>
        </p:spPr>
        <p:txBody>
          <a:bodyPr/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Allocating </a:t>
            </a:r>
            <a:r>
              <a:rPr lang="en-US" sz="2400" b="1" i="1" dirty="0" smtClean="0">
                <a:solidFill>
                  <a:srgbClr val="008000"/>
                </a:solidFill>
              </a:rPr>
              <a:t>HBYTE </a:t>
            </a:r>
            <a:r>
              <a:rPr lang="en-US" sz="2400" b="1" dirty="0" smtClean="0">
                <a:solidFill>
                  <a:srgbClr val="008000"/>
                </a:solidFill>
              </a:rPr>
              <a:t>Width</a:t>
            </a:r>
            <a:r>
              <a:rPr lang="en-US" sz="2400" b="1" i="1" dirty="0" smtClean="0">
                <a:solidFill>
                  <a:srgbClr val="008000"/>
                </a:solidFill>
              </a:rPr>
              <a:t> W </a:t>
            </a:r>
            <a:r>
              <a:rPr lang="en-US" sz="2400" b="1" dirty="0" smtClean="0">
                <a:solidFill>
                  <a:srgbClr val="008000"/>
                </a:solidFill>
              </a:rPr>
              <a:t>in Bits </a:t>
            </a:r>
            <a:endParaRPr lang="en-US" sz="2400" b="1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0697" y="927652"/>
            <a:ext cx="84217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i="1" dirty="0" smtClean="0"/>
              <a:t> </a:t>
            </a:r>
            <a:r>
              <a:rPr lang="en-US" sz="2000" b="1" i="1" dirty="0" smtClean="0"/>
              <a:t>W</a:t>
            </a:r>
            <a:r>
              <a:rPr lang="en-US" sz="2000" b="1" dirty="0" smtClean="0"/>
              <a:t> can be allocated not only in whole bytes, but in byte fractions, i.e. in </a:t>
            </a:r>
            <a:r>
              <a:rPr lang="en-US" sz="2000" b="1" i="1" dirty="0" smtClean="0"/>
              <a:t>bits</a:t>
            </a:r>
            <a:r>
              <a:rPr lang="en-US" sz="2000" b="1" dirty="0" smtClean="0"/>
              <a:t>. 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08649C"/>
                </a:solidFill>
              </a:rPr>
              <a:t>For </a:t>
            </a:r>
            <a:r>
              <a:rPr lang="en-US" sz="2000" b="1" i="1" dirty="0" smtClean="0">
                <a:solidFill>
                  <a:srgbClr val="08649C"/>
                </a:solidFill>
              </a:rPr>
              <a:t>W</a:t>
            </a:r>
            <a:r>
              <a:rPr lang="en-US" sz="2000" b="1" dirty="0" smtClean="0">
                <a:solidFill>
                  <a:srgbClr val="08649C"/>
                </a:solidFill>
              </a:rPr>
              <a:t> bits, the number of distinct </a:t>
            </a:r>
            <a:r>
              <a:rPr lang="en-US" sz="2000" b="1" i="1" dirty="0" smtClean="0">
                <a:solidFill>
                  <a:srgbClr val="08649C"/>
                </a:solidFill>
              </a:rPr>
              <a:t>HBYTE</a:t>
            </a:r>
            <a:r>
              <a:rPr lang="en-US" sz="2000" b="1" dirty="0" smtClean="0">
                <a:solidFill>
                  <a:srgbClr val="08649C"/>
                </a:solidFill>
              </a:rPr>
              <a:t> values is 2**</a:t>
            </a:r>
            <a:r>
              <a:rPr lang="en-US" sz="2000" b="1" i="1" dirty="0" smtClean="0">
                <a:solidFill>
                  <a:srgbClr val="08649C"/>
                </a:solidFill>
              </a:rPr>
              <a:t>W</a:t>
            </a:r>
            <a:r>
              <a:rPr lang="en-US" sz="2000" b="1" dirty="0" smtClean="0">
                <a:solidFill>
                  <a:srgbClr val="08649C"/>
                </a:solidFill>
              </a:rPr>
              <a:t>.  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Handy if </a:t>
            </a:r>
            <a:r>
              <a:rPr lang="en-US" sz="2000" b="1" i="1" dirty="0" smtClean="0"/>
              <a:t>N</a:t>
            </a:r>
            <a:r>
              <a:rPr lang="en-US" sz="2000" b="1" dirty="0" smtClean="0"/>
              <a:t> is needed as a small power of 2, such as N=4, 8, 16, etc.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08649C"/>
                </a:solidFill>
              </a:rPr>
              <a:t>Eschews RANK/MOD arithmetic</a:t>
            </a:r>
            <a:r>
              <a:rPr lang="en-US" sz="2000" b="1" dirty="0" smtClean="0">
                <a:solidFill>
                  <a:srgbClr val="08649C"/>
                </a:solidFill>
              </a:rPr>
              <a:t>.</a:t>
            </a:r>
            <a:endParaRPr lang="en-US" sz="2000" b="1" dirty="0">
              <a:solidFill>
                <a:srgbClr val="08649C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2286000"/>
          <a:ext cx="7662870" cy="411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59356"/>
                <a:gridCol w="3203514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Segment=  Expression</a:t>
                      </a:r>
                      <a:endParaRPr lang="en-US" sz="2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Automatic </a:t>
                      </a:r>
                      <a:r>
                        <a:rPr lang="en-US" sz="20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</a:t>
                      </a:r>
                      <a:r>
                        <a:rPr lang="en-US" sz="20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Range</a:t>
                      </a:r>
                      <a:endParaRPr lang="en-US" sz="2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60960" marB="60960" anchor="ctr" anchorCtr="1"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1 + input (put(HKEY,$binary2.),binary2.)</a:t>
                      </a:r>
                      <a:endParaRPr lang="en-US" sz="2000" b="1" dirty="0"/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1-4</a:t>
                      </a:r>
                      <a:endParaRPr lang="en-US" sz="2000" b="1" dirty="0"/>
                    </a:p>
                  </a:txBody>
                  <a:tcPr marT="60960" marB="60960" anchor="ctr" anchorCtr="1"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08649C"/>
                          </a:solidFill>
                        </a:rPr>
                        <a:t>1 + input (put(HKEY,$binary3.),binary3.)</a:t>
                      </a:r>
                      <a:endParaRPr lang="en-US" sz="2000" b="1" dirty="0">
                        <a:solidFill>
                          <a:srgbClr val="08649C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08649C"/>
                          </a:solidFill>
                        </a:rPr>
                        <a:t>1-8</a:t>
                      </a:r>
                      <a:endParaRPr lang="en-US" sz="2000" b="1" dirty="0">
                        <a:solidFill>
                          <a:srgbClr val="08649C"/>
                        </a:solidFill>
                      </a:endParaRPr>
                    </a:p>
                  </a:txBody>
                  <a:tcPr marT="60960" marB="60960" anchor="ctr" anchorCtr="1"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1 + input (put(HKEY,$binary4.),binary4.)</a:t>
                      </a:r>
                      <a:endParaRPr lang="en-US" sz="2000" b="1" dirty="0"/>
                    </a:p>
                  </a:txBody>
                  <a:tcPr marT="60960" marB="60960" anchor="ctr"/>
                </a:tc>
                <a:tc rowSpan="2">
                  <a:txBody>
                    <a:bodyPr/>
                    <a:lstStyle/>
                    <a:p>
                      <a:r>
                        <a:rPr lang="en-US" sz="2000" b="1" dirty="0" smtClean="0"/>
                        <a:t>1-16</a:t>
                      </a:r>
                      <a:endParaRPr lang="en-US" sz="2000" b="1" dirty="0"/>
                    </a:p>
                  </a:txBody>
                  <a:tcPr marT="60960" marB="60960" anchor="ctr" anchorCtr="1"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1 + input (put(HKEY,$hex1.),hex1.)</a:t>
                      </a:r>
                      <a:endParaRPr lang="en-US" sz="2000" b="1" dirty="0"/>
                    </a:p>
                  </a:txBody>
                  <a:tcPr marT="60960" marB="60960"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08649C"/>
                          </a:solidFill>
                        </a:rPr>
                        <a:t>1 + input (put(HKEY,$binary5.),binary5.)</a:t>
                      </a:r>
                      <a:endParaRPr lang="en-US" sz="2000" b="1" dirty="0">
                        <a:solidFill>
                          <a:srgbClr val="08649C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08649C"/>
                          </a:solidFill>
                        </a:rPr>
                        <a:t>1-32</a:t>
                      </a:r>
                      <a:endParaRPr lang="en-US" sz="2000" b="1" dirty="0">
                        <a:solidFill>
                          <a:srgbClr val="08649C"/>
                        </a:solidFill>
                      </a:endParaRPr>
                    </a:p>
                  </a:txBody>
                  <a:tcPr marT="60960" marB="60960" anchor="ctr" anchorCtr="1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title"/>
          </p:nvPr>
        </p:nvSpPr>
        <p:spPr>
          <a:xfrm>
            <a:off x="626364" y="344557"/>
            <a:ext cx="7891272" cy="468244"/>
          </a:xfrm>
        </p:spPr>
        <p:txBody>
          <a:bodyPr/>
          <a:lstStyle/>
          <a:p>
            <a:r>
              <a:rPr lang="en-US" sz="2400" b="1" dirty="0">
                <a:solidFill>
                  <a:srgbClr val="008000"/>
                </a:solidFill>
              </a:rPr>
              <a:t>Ensuring </a:t>
            </a:r>
            <a:r>
              <a:rPr lang="en-US" sz="2400" b="1" dirty="0" smtClean="0">
                <a:solidFill>
                  <a:srgbClr val="008000"/>
                </a:solidFill>
              </a:rPr>
              <a:t>One-to-One Process-</a:t>
            </a:r>
            <a:r>
              <a:rPr lang="en-US" sz="2400" b="1" dirty="0" err="1" smtClean="0">
                <a:solidFill>
                  <a:srgbClr val="008000"/>
                </a:solidFill>
              </a:rPr>
              <a:t>Key</a:t>
            </a:r>
            <a:r>
              <a:rPr lang="en-US" sz="2400" b="1" dirty="0" err="1" smtClean="0">
                <a:solidFill>
                  <a:srgbClr val="008000"/>
                </a:solidFill>
                <a:sym typeface="Wingdings" pitchFamily="2" charset="2"/>
              </a:rPr>
              <a:t></a:t>
            </a:r>
            <a:r>
              <a:rPr lang="en-US" sz="2400" b="1" i="1" dirty="0" err="1" smtClean="0">
                <a:solidFill>
                  <a:srgbClr val="008000"/>
                </a:solidFill>
              </a:rPr>
              <a:t>HKEY</a:t>
            </a:r>
            <a:r>
              <a:rPr lang="en-US" sz="2400" b="1" dirty="0" smtClean="0">
                <a:solidFill>
                  <a:srgbClr val="008000"/>
                </a:solidFill>
              </a:rPr>
              <a:t> </a:t>
            </a:r>
            <a:r>
              <a:rPr lang="en-US" sz="2400" b="1" dirty="0">
                <a:solidFill>
                  <a:srgbClr val="008000"/>
                </a:solidFill>
              </a:rPr>
              <a:t>Mapping</a:t>
            </a:r>
            <a:endParaRPr lang="en-US" sz="2400" b="1" i="1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6364" y="1042505"/>
            <a:ext cx="808694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/>
              <a:t> </a:t>
            </a:r>
            <a:r>
              <a:rPr lang="en-US" sz="2000" b="1" dirty="0"/>
              <a:t>Input segmentation works </a:t>
            </a:r>
            <a:r>
              <a:rPr lang="en-US" sz="2000" b="1" dirty="0" smtClean="0"/>
              <a:t>because 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no </a:t>
            </a:r>
            <a:r>
              <a:rPr lang="en-US" sz="2000" b="1" i="1" dirty="0">
                <a:solidFill>
                  <a:schemeClr val="accent6">
                    <a:lumMod val="50000"/>
                  </a:schemeClr>
                </a:solidFill>
              </a:rPr>
              <a:t>key-value in one segment is present 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in another</a:t>
            </a:r>
            <a:r>
              <a:rPr lang="en-US" sz="2000" b="1" dirty="0" smtClean="0"/>
              <a:t>: i.e. the segments are 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key-independent</a:t>
            </a:r>
            <a:r>
              <a:rPr lang="en-US" sz="2000" b="1" dirty="0" smtClean="0"/>
              <a:t>.</a:t>
            </a:r>
          </a:p>
          <a:p>
            <a:endParaRPr lang="en-US" sz="2000" b="1" dirty="0"/>
          </a:p>
          <a:p>
            <a:pPr>
              <a:buFont typeface="Wingdings" pitchFamily="2" charset="2"/>
              <a:buChar char="§"/>
            </a:pPr>
            <a:r>
              <a:rPr lang="en-US" sz="2000" b="1" dirty="0">
                <a:solidFill>
                  <a:srgbClr val="08649C"/>
                </a:solidFill>
              </a:rPr>
              <a:t> 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Key-independence</a:t>
            </a:r>
            <a:r>
              <a:rPr lang="en-US" sz="2000" b="1" dirty="0" smtClean="0">
                <a:solidFill>
                  <a:srgbClr val="08649C"/>
                </a:solidFill>
              </a:rPr>
              <a:t>: </a:t>
            </a:r>
            <a:r>
              <a:rPr lang="en-US" sz="2000" b="1" dirty="0" smtClean="0"/>
              <a:t>Relies on 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one-to-one process-key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  <a:sym typeface="Wingdings" pitchFamily="2" charset="2"/>
              </a:rPr>
              <a:t> HKEY 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mapping</a:t>
            </a:r>
            <a:r>
              <a:rPr lang="en-US" sz="2000" b="1" dirty="0" smtClean="0"/>
              <a:t>, such as  (</a:t>
            </a:r>
            <a:r>
              <a:rPr lang="en-US" sz="2000" b="1" i="1" dirty="0"/>
              <a:t>ID,KEY</a:t>
            </a:r>
            <a:r>
              <a:rPr lang="en-US" sz="2000" b="1" dirty="0" smtClean="0"/>
              <a:t>)</a:t>
            </a:r>
            <a:r>
              <a:rPr lang="en-US" sz="2000" b="1" dirty="0" smtClean="0">
                <a:sym typeface="Wingdings" pitchFamily="2" charset="2"/>
              </a:rPr>
              <a:t></a:t>
            </a:r>
            <a:r>
              <a:rPr lang="en-US" sz="2000" b="1" i="1" dirty="0" smtClean="0"/>
              <a:t>HKEY</a:t>
            </a:r>
            <a:r>
              <a:rPr lang="en-US" sz="2000" b="1" dirty="0"/>
              <a:t>. </a:t>
            </a:r>
            <a:endParaRPr lang="en-US" sz="2000" b="1" dirty="0" smtClean="0"/>
          </a:p>
          <a:p>
            <a:endParaRPr lang="en-US" sz="2000" b="1" dirty="0">
              <a:solidFill>
                <a:srgbClr val="08649C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b="1" dirty="0"/>
              <a:t> The 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process-key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  <a:sym typeface="Wingdings" pitchFamily="2" charset="2"/>
              </a:rPr>
              <a:t>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 HKEY </a:t>
            </a:r>
            <a:r>
              <a:rPr lang="en-US" sz="2000" b="1" dirty="0"/>
              <a:t>mapping </a:t>
            </a:r>
            <a:r>
              <a:rPr lang="en-US" sz="2000" b="1" dirty="0" smtClean="0"/>
              <a:t>involves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2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stages</a:t>
            </a:r>
            <a:r>
              <a:rPr lang="en-US" sz="2000" b="1" dirty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>
                <a:solidFill>
                  <a:srgbClr val="08649C"/>
                </a:solidFill>
              </a:rPr>
              <a:t>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Concatenation</a:t>
            </a:r>
            <a:r>
              <a:rPr lang="en-US" sz="2000" b="1" dirty="0" smtClean="0"/>
              <a:t>: </a:t>
            </a:r>
            <a:r>
              <a:rPr lang="en-US" sz="2000" b="1" i="1" dirty="0" smtClean="0"/>
              <a:t>CATX(&lt;process-key variables&gt;)</a:t>
            </a:r>
            <a:r>
              <a:rPr lang="en-US" sz="2000" b="1" i="1" dirty="0" smtClean="0">
                <a:sym typeface="Wingdings" pitchFamily="2" charset="2"/>
              </a:rPr>
              <a:t></a:t>
            </a:r>
            <a:r>
              <a:rPr lang="en-US" sz="2000" b="1" i="1" dirty="0" smtClean="0"/>
              <a:t> CONCAT</a:t>
            </a:r>
            <a:r>
              <a:rPr lang="en-US" sz="2000" b="1" dirty="0" smtClean="0"/>
              <a:t>.</a:t>
            </a:r>
            <a:endParaRPr lang="en-US" sz="2000" b="1" dirty="0"/>
          </a:p>
          <a:p>
            <a:pPr lvl="1">
              <a:buFont typeface="Arial" pitchFamily="34" charset="0"/>
              <a:buChar char="•"/>
            </a:pPr>
            <a:r>
              <a:rPr lang="en-US" sz="2000" b="1" dirty="0">
                <a:solidFill>
                  <a:srgbClr val="08649C"/>
                </a:solidFill>
              </a:rPr>
              <a:t>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Hash mapping </a:t>
            </a:r>
            <a:r>
              <a:rPr lang="en-US" sz="2000" b="1" dirty="0" smtClean="0"/>
              <a:t>: </a:t>
            </a:r>
            <a:r>
              <a:rPr lang="en-US" sz="2000" b="1" i="1" dirty="0" err="1" smtClean="0"/>
              <a:t>HashFunction</a:t>
            </a:r>
            <a:r>
              <a:rPr lang="en-US" sz="2000" b="1" i="1" dirty="0" smtClean="0"/>
              <a:t>( CONCAT)</a:t>
            </a:r>
            <a:r>
              <a:rPr lang="en-US" sz="2000" b="1" i="1" dirty="0" smtClean="0">
                <a:sym typeface="Wingdings" pitchFamily="2" charset="2"/>
              </a:rPr>
              <a:t> </a:t>
            </a:r>
            <a:r>
              <a:rPr lang="en-US" sz="2000" b="1" i="1" dirty="0" smtClean="0"/>
              <a:t>HKEY.</a:t>
            </a:r>
            <a:endParaRPr lang="en-US" sz="2000" b="1" i="1" dirty="0"/>
          </a:p>
          <a:p>
            <a:r>
              <a:rPr lang="en-US" sz="2000" b="1" dirty="0"/>
              <a:t> </a:t>
            </a:r>
            <a:endParaRPr lang="en-US" sz="2000" b="1" dirty="0" smtClean="0"/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To get one-to-one </a:t>
            </a:r>
            <a:r>
              <a:rPr lang="en-US" sz="2000" b="1" i="1" dirty="0" smtClean="0"/>
              <a:t>process-key</a:t>
            </a:r>
            <a:r>
              <a:rPr lang="en-US" sz="2000" b="1" i="1" dirty="0" smtClean="0">
                <a:sym typeface="Wingdings" pitchFamily="2" charset="2"/>
              </a:rPr>
              <a:t> </a:t>
            </a:r>
            <a:r>
              <a:rPr lang="en-US" sz="2000" b="1" i="1" dirty="0" smtClean="0"/>
              <a:t>HKEY </a:t>
            </a:r>
            <a:r>
              <a:rPr lang="en-US" sz="2000" b="1" dirty="0" smtClean="0"/>
              <a:t>mapping, 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both stages </a:t>
            </a:r>
            <a:r>
              <a:rPr lang="en-US" sz="2000" b="1" dirty="0" smtClean="0"/>
              <a:t>must map one-to-one.</a:t>
            </a:r>
          </a:p>
          <a:p>
            <a:pPr>
              <a:buFont typeface="Wingdings" pitchFamily="2" charset="2"/>
              <a:buChar char="§"/>
            </a:pPr>
            <a:endParaRPr lang="en-US" sz="2000" b="1" dirty="0" smtClean="0"/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We will examine stages 1 and 2 from this perspective, one at a time.</a:t>
            </a:r>
            <a:endParaRPr lang="en-US" sz="20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title"/>
          </p:nvPr>
        </p:nvSpPr>
        <p:spPr>
          <a:xfrm>
            <a:off x="626364" y="344557"/>
            <a:ext cx="7891272" cy="468244"/>
          </a:xfrm>
        </p:spPr>
        <p:txBody>
          <a:bodyPr/>
          <a:lstStyle/>
          <a:p>
            <a:r>
              <a:rPr lang="en-US" sz="2400" b="1" dirty="0">
                <a:solidFill>
                  <a:srgbClr val="008000"/>
                </a:solidFill>
              </a:rPr>
              <a:t>Hash Function Uniqueness</a:t>
            </a:r>
            <a:endParaRPr lang="en-US" sz="2400" b="1" i="1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6364" y="927652"/>
            <a:ext cx="808694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MD5 hash function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(16-byte signature)</a:t>
            </a:r>
            <a:r>
              <a:rPr lang="en-US" sz="2000" b="1" dirty="0"/>
              <a:t> has a “vulnerability</a:t>
            </a:r>
            <a:r>
              <a:rPr lang="en-US" sz="2000" b="1" dirty="0" smtClean="0"/>
              <a:t>”.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b="1" i="1" dirty="0"/>
              <a:t>In principle</a:t>
            </a:r>
            <a:r>
              <a:rPr lang="en-US" sz="2000" b="1" dirty="0"/>
              <a:t>, </a:t>
            </a:r>
            <a:r>
              <a:rPr lang="en-US" sz="2000" b="1" dirty="0" smtClean="0"/>
              <a:t>MD5 </a:t>
            </a:r>
            <a:r>
              <a:rPr lang="en-US" sz="2000" b="1" dirty="0"/>
              <a:t>can map </a:t>
            </a:r>
            <a:r>
              <a:rPr lang="en-US" sz="2000" b="1" dirty="0" smtClean="0"/>
              <a:t>2 distinct </a:t>
            </a:r>
            <a:r>
              <a:rPr lang="en-US" sz="2000" b="1" dirty="0"/>
              <a:t>arguments to </a:t>
            </a:r>
            <a:r>
              <a:rPr lang="en-US" sz="2000" b="1" dirty="0" smtClean="0"/>
              <a:t>1 signature </a:t>
            </a:r>
            <a:r>
              <a:rPr lang="en-US" sz="2000" b="1" dirty="0"/>
              <a:t>(termed a </a:t>
            </a:r>
            <a:r>
              <a:rPr lang="en-US" sz="2000" b="1" i="1" dirty="0"/>
              <a:t>collision</a:t>
            </a:r>
            <a:r>
              <a:rPr lang="en-US" sz="2000" b="1" dirty="0"/>
              <a:t>). </a:t>
            </a:r>
            <a:r>
              <a:rPr lang="en-US" sz="2000" b="1" dirty="0" smtClean="0"/>
              <a:t>However:</a:t>
            </a:r>
            <a:endParaRPr lang="en-US" sz="2000" b="1" dirty="0"/>
          </a:p>
          <a:p>
            <a:pPr lvl="1">
              <a:buFont typeface="Arial" pitchFamily="34" charset="0"/>
              <a:buChar char="•"/>
            </a:pPr>
            <a:r>
              <a:rPr lang="en-US" sz="2000" b="1" dirty="0"/>
              <a:t> </a:t>
            </a:r>
            <a:r>
              <a:rPr lang="en-US" sz="2000" b="1" dirty="0" smtClean="0">
                <a:solidFill>
                  <a:srgbClr val="08649C"/>
                </a:solidFill>
              </a:rPr>
              <a:t>50</a:t>
            </a:r>
            <a:r>
              <a:rPr lang="en-US" sz="2000" b="1" dirty="0">
                <a:solidFill>
                  <a:srgbClr val="08649C"/>
                </a:solidFill>
              </a:rPr>
              <a:t>% chance of getting an MD5 collision is </a:t>
            </a:r>
            <a:r>
              <a:rPr lang="en-US" sz="2000" b="1" i="1" dirty="0">
                <a:solidFill>
                  <a:srgbClr val="08649C"/>
                </a:solidFill>
              </a:rPr>
              <a:t>2**64≃</a:t>
            </a:r>
            <a:r>
              <a:rPr lang="en-US" sz="2000" b="1" i="1" dirty="0" smtClean="0">
                <a:solidFill>
                  <a:srgbClr val="08649C"/>
                </a:solidFill>
              </a:rPr>
              <a:t>2E+19.</a:t>
            </a:r>
            <a:r>
              <a:rPr lang="en-US" sz="2000" b="1" dirty="0" smtClean="0">
                <a:solidFill>
                  <a:srgbClr val="08649C"/>
                </a:solidFill>
              </a:rPr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08649C"/>
                </a:solidFill>
              </a:rPr>
              <a:t>For one collision, MD5 must process 200 quintillion distinct arguments.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/>
              <a:t> </a:t>
            </a:r>
            <a:r>
              <a:rPr lang="en-US" sz="2000" b="1" dirty="0">
                <a:solidFill>
                  <a:srgbClr val="08649C"/>
                </a:solidFill>
              </a:rPr>
              <a:t>Or, it must be executed 100 trillion times per second for 100 years.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/>
              <a:t> </a:t>
            </a:r>
            <a:r>
              <a:rPr lang="en-US" sz="2000" b="1" dirty="0">
                <a:solidFill>
                  <a:srgbClr val="08649C"/>
                </a:solidFill>
              </a:rPr>
              <a:t>Practically speaking, an MD5 collision is </a:t>
            </a:r>
            <a:r>
              <a:rPr lang="en-US" sz="2000" b="1" i="1" dirty="0">
                <a:solidFill>
                  <a:srgbClr val="08649C"/>
                </a:solidFill>
              </a:rPr>
              <a:t>never</a:t>
            </a:r>
            <a:r>
              <a:rPr lang="en-US" sz="2000" b="1" dirty="0">
                <a:solidFill>
                  <a:srgbClr val="08649C"/>
                </a:solidFill>
              </a:rPr>
              <a:t> going to happen. </a:t>
            </a:r>
            <a:endParaRPr lang="en-US" sz="2000" b="1" dirty="0" smtClean="0">
              <a:solidFill>
                <a:srgbClr val="08649C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000" b="1" dirty="0"/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SHA256 hash function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(32-byte signature)</a:t>
            </a:r>
            <a:r>
              <a:rPr lang="en-US" sz="2000" b="1" dirty="0"/>
              <a:t> has </a:t>
            </a:r>
            <a:r>
              <a:rPr lang="en-US" sz="2000" b="1" i="1" dirty="0"/>
              <a:t>no</a:t>
            </a:r>
            <a:r>
              <a:rPr lang="en-US" sz="2000" b="1" dirty="0"/>
              <a:t> known collisions. However: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/>
              <a:t> </a:t>
            </a:r>
            <a:r>
              <a:rPr lang="en-US" sz="2000" b="1" dirty="0" smtClean="0">
                <a:solidFill>
                  <a:srgbClr val="08649C"/>
                </a:solidFill>
              </a:rPr>
              <a:t>It </a:t>
            </a:r>
            <a:r>
              <a:rPr lang="en-US" sz="2000" b="1" dirty="0">
                <a:solidFill>
                  <a:srgbClr val="08649C"/>
                </a:solidFill>
              </a:rPr>
              <a:t>executes about </a:t>
            </a:r>
            <a:r>
              <a:rPr lang="en-US" sz="2000" b="1" i="1" dirty="0">
                <a:solidFill>
                  <a:srgbClr val="08649C"/>
                </a:solidFill>
              </a:rPr>
              <a:t>20-40 times slower </a:t>
            </a:r>
            <a:r>
              <a:rPr lang="en-US" sz="2000" b="1" dirty="0">
                <a:solidFill>
                  <a:srgbClr val="08649C"/>
                </a:solidFill>
              </a:rPr>
              <a:t>than MD5.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/>
              <a:t> </a:t>
            </a:r>
            <a:r>
              <a:rPr lang="en-US" sz="2000" b="1" dirty="0">
                <a:solidFill>
                  <a:srgbClr val="08649C"/>
                </a:solidFill>
              </a:rPr>
              <a:t>Given the chance of an MD5 collision, using SHA256 for input segmentation is not worth the “peace of mind” it supposedly offers. 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364" y="560832"/>
            <a:ext cx="7891272" cy="609600"/>
          </a:xfrm>
        </p:spPr>
        <p:txBody>
          <a:bodyPr/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Aggregation </a:t>
            </a:r>
            <a:r>
              <a:rPr lang="en-US" sz="2400" b="1" dirty="0">
                <a:solidFill>
                  <a:srgbClr val="008000"/>
                </a:solidFill>
              </a:rPr>
              <a:t>Scenarios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477617" y="1484244"/>
            <a:ext cx="7040019" cy="451457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/>
              <a:t>	</a:t>
            </a:r>
            <a:r>
              <a:rPr lang="en-US" sz="2000" dirty="0" smtClean="0"/>
              <a:t>   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Any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number of different scenarios or use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cases, e.g.:</a:t>
            </a:r>
          </a:p>
          <a:p>
            <a:pPr>
              <a:buNone/>
            </a:pP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000" b="1" dirty="0">
                <a:solidFill>
                  <a:srgbClr val="08649C"/>
                </a:solidFill>
              </a:rPr>
              <a:t>Typical hierarchical </a:t>
            </a:r>
            <a:r>
              <a:rPr lang="en-US" sz="2000" b="1" dirty="0" smtClean="0">
                <a:solidFill>
                  <a:srgbClr val="08649C"/>
                </a:solidFill>
              </a:rPr>
              <a:t>aggregates, such as Product </a:t>
            </a:r>
            <a:r>
              <a:rPr lang="en-US" sz="2000" b="1" dirty="0">
                <a:solidFill>
                  <a:srgbClr val="08649C"/>
                </a:solidFill>
              </a:rPr>
              <a:t>Category, Product, </a:t>
            </a:r>
            <a:r>
              <a:rPr lang="en-US" sz="2000" b="1" dirty="0" smtClean="0">
                <a:solidFill>
                  <a:srgbClr val="08649C"/>
                </a:solidFill>
              </a:rPr>
              <a:t> etc.</a:t>
            </a:r>
            <a:endParaRPr lang="en-US" sz="2000" b="1" dirty="0">
              <a:solidFill>
                <a:srgbClr val="08649C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000" b="1" dirty="0">
                <a:solidFill>
                  <a:schemeClr val="tx1"/>
                </a:solidFill>
              </a:rPr>
              <a:t>Non-hierarchical </a:t>
            </a:r>
            <a:r>
              <a:rPr lang="en-US" sz="2000" b="1" dirty="0" smtClean="0">
                <a:solidFill>
                  <a:schemeClr val="tx1"/>
                </a:solidFill>
              </a:rPr>
              <a:t>aggregates.</a:t>
            </a:r>
            <a:endParaRPr lang="en-US" sz="2000" b="1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000" b="1" dirty="0">
                <a:solidFill>
                  <a:srgbClr val="08649C"/>
                </a:solidFill>
              </a:rPr>
              <a:t>Non-additive </a:t>
            </a:r>
            <a:r>
              <a:rPr lang="en-US" sz="2000" b="1" dirty="0" smtClean="0">
                <a:solidFill>
                  <a:srgbClr val="08649C"/>
                </a:solidFill>
              </a:rPr>
              <a:t>aggregates </a:t>
            </a:r>
            <a:r>
              <a:rPr lang="en-US" sz="2000" b="1" dirty="0">
                <a:solidFill>
                  <a:srgbClr val="08649C"/>
                </a:solidFill>
              </a:rPr>
              <a:t>(e.g., distinct or unique counts</a:t>
            </a:r>
            <a:r>
              <a:rPr lang="en-US" sz="2000" b="1" dirty="0" smtClean="0">
                <a:solidFill>
                  <a:srgbClr val="08649C"/>
                </a:solidFill>
              </a:rPr>
              <a:t>).</a:t>
            </a:r>
            <a:endParaRPr lang="en-US" sz="2000" b="1" dirty="0">
              <a:solidFill>
                <a:srgbClr val="08649C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tx1"/>
                </a:solidFill>
              </a:rPr>
              <a:t>Highly cardinal keys – numerous classification groups.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8649C"/>
                </a:solidFill>
              </a:rPr>
              <a:t>Aggregation against inputs inflated by quasi-Cartesian many-to-many joins.</a:t>
            </a:r>
            <a:endParaRPr lang="en-US" sz="2000" b="1" dirty="0">
              <a:solidFill>
                <a:srgbClr val="08649C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000" b="1" dirty="0">
                <a:solidFill>
                  <a:schemeClr val="tx1"/>
                </a:solidFill>
              </a:rPr>
              <a:t>So </a:t>
            </a:r>
            <a:r>
              <a:rPr lang="en-US" sz="2000" b="1" dirty="0" smtClean="0">
                <a:solidFill>
                  <a:schemeClr val="tx1"/>
                </a:solidFill>
              </a:rPr>
              <a:t>on </a:t>
            </a:r>
            <a:r>
              <a:rPr lang="en-US" sz="2000" b="1" dirty="0">
                <a:solidFill>
                  <a:schemeClr val="tx1"/>
                </a:solidFill>
              </a:rPr>
              <a:t>and so </a:t>
            </a:r>
            <a:r>
              <a:rPr lang="en-US" sz="2000" b="1" dirty="0" smtClean="0">
                <a:solidFill>
                  <a:schemeClr val="tx1"/>
                </a:solidFill>
              </a:rPr>
              <a:t>forth.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92356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title"/>
          </p:nvPr>
        </p:nvSpPr>
        <p:spPr>
          <a:xfrm>
            <a:off x="626364" y="344557"/>
            <a:ext cx="7891272" cy="468244"/>
          </a:xfrm>
        </p:spPr>
        <p:txBody>
          <a:bodyPr/>
          <a:lstStyle/>
          <a:p>
            <a:r>
              <a:rPr lang="en-US" sz="2400" b="1" dirty="0">
                <a:solidFill>
                  <a:srgbClr val="008000"/>
                </a:solidFill>
              </a:rPr>
              <a:t>Concatenation Uniqueness</a:t>
            </a:r>
            <a:endParaRPr lang="en-US" sz="2400" b="1" i="1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7687" y="936487"/>
            <a:ext cx="851452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/>
              <a:t>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Two sources of non-uniqueness: </a:t>
            </a:r>
            <a:endParaRPr lang="en-US" sz="2000" b="1" dirty="0">
              <a:solidFill>
                <a:srgbClr val="08649C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b="1" dirty="0">
                <a:solidFill>
                  <a:srgbClr val="08649C"/>
                </a:solidFill>
              </a:rPr>
              <a:t> CATX buffer length.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>
                <a:solidFill>
                  <a:srgbClr val="08649C"/>
                </a:solidFill>
              </a:rPr>
              <a:t> Improper CATX delimiting</a:t>
            </a:r>
            <a:r>
              <a:rPr lang="en-US" sz="2000" b="1" dirty="0" smtClean="0">
                <a:solidFill>
                  <a:srgbClr val="08649C"/>
                </a:solidFill>
              </a:rPr>
              <a:t>.</a:t>
            </a:r>
          </a:p>
          <a:p>
            <a:pPr lvl="1">
              <a:buFont typeface="Arial" pitchFamily="34" charset="0"/>
              <a:buChar char="•"/>
            </a:pPr>
            <a:endParaRPr lang="en-US" sz="2000" b="1" dirty="0">
              <a:solidFill>
                <a:srgbClr val="08649C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b="1" dirty="0"/>
              <a:t>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CATX  buffer length:</a:t>
            </a:r>
            <a:endParaRPr lang="en-US" sz="2000" b="1" dirty="0">
              <a:solidFill>
                <a:srgbClr val="08649C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b="1" dirty="0">
                <a:solidFill>
                  <a:srgbClr val="08649C"/>
                </a:solidFill>
              </a:rPr>
              <a:t> Is 200 by default. With long enough key-values, can result in truncation.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>
                <a:solidFill>
                  <a:srgbClr val="08649C"/>
                </a:solidFill>
              </a:rPr>
              <a:t> Use </a:t>
            </a:r>
            <a:r>
              <a:rPr lang="en-US" sz="2000" b="1" i="1" dirty="0">
                <a:solidFill>
                  <a:srgbClr val="7030A0"/>
                </a:solidFill>
              </a:rPr>
              <a:t>LENGTH CONCAT </a:t>
            </a:r>
            <a:r>
              <a:rPr lang="en-US" sz="2000" b="1" i="1" dirty="0" smtClean="0">
                <a:solidFill>
                  <a:srgbClr val="7030A0"/>
                </a:solidFill>
              </a:rPr>
              <a:t>$&lt;L&gt; </a:t>
            </a:r>
            <a:r>
              <a:rPr lang="en-US" sz="2000" b="1" dirty="0">
                <a:solidFill>
                  <a:srgbClr val="08649C"/>
                </a:solidFill>
              </a:rPr>
              <a:t>or </a:t>
            </a:r>
            <a:r>
              <a:rPr lang="en-US" sz="2000" b="1" i="1" dirty="0">
                <a:solidFill>
                  <a:srgbClr val="7030A0"/>
                </a:solidFill>
              </a:rPr>
              <a:t>PUT (CATX</a:t>
            </a:r>
            <a:r>
              <a:rPr lang="en-US" sz="2000" b="1" i="1" dirty="0" smtClean="0">
                <a:solidFill>
                  <a:srgbClr val="7030A0"/>
                </a:solidFill>
              </a:rPr>
              <a:t>(…),$&lt;L&gt;.) </a:t>
            </a:r>
            <a:r>
              <a:rPr lang="en-US" sz="2000" b="1" dirty="0">
                <a:solidFill>
                  <a:srgbClr val="08649C"/>
                </a:solidFill>
              </a:rPr>
              <a:t>to set the proper buffer length.   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>
                <a:solidFill>
                  <a:srgbClr val="08649C"/>
                </a:solidFill>
              </a:rPr>
              <a:t> Choose it only as long as needed. Longer length = </a:t>
            </a:r>
            <a:r>
              <a:rPr lang="en-US" sz="2000" b="1" dirty="0" smtClean="0">
                <a:solidFill>
                  <a:srgbClr val="08649C"/>
                </a:solidFill>
              </a:rPr>
              <a:t>slower </a:t>
            </a:r>
            <a:r>
              <a:rPr lang="en-US" sz="2000" b="1" dirty="0">
                <a:solidFill>
                  <a:srgbClr val="08649C"/>
                </a:solidFill>
              </a:rPr>
              <a:t>execution speed</a:t>
            </a:r>
            <a:r>
              <a:rPr lang="en-US" sz="2000" b="1" dirty="0" smtClean="0">
                <a:solidFill>
                  <a:srgbClr val="08649C"/>
                </a:solidFill>
              </a:rPr>
              <a:t>.</a:t>
            </a:r>
          </a:p>
          <a:p>
            <a:pPr lvl="1">
              <a:buFont typeface="Arial" pitchFamily="34" charset="0"/>
              <a:buChar char="•"/>
            </a:pPr>
            <a:endParaRPr lang="en-US" sz="2000" b="1" dirty="0">
              <a:solidFill>
                <a:srgbClr val="08649C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b="1" dirty="0"/>
              <a:t>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Improper CATX delimiting: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>
                <a:solidFill>
                  <a:srgbClr val="08649C"/>
                </a:solidFill>
              </a:rPr>
              <a:t> Never fail to use a delimiter – i.e. use CAT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X</a:t>
            </a:r>
            <a:r>
              <a:rPr lang="en-US" sz="2000" b="1" dirty="0">
                <a:solidFill>
                  <a:srgbClr val="08649C"/>
                </a:solidFill>
              </a:rPr>
              <a:t>, </a:t>
            </a:r>
            <a:r>
              <a:rPr lang="en-US" sz="2000" b="1" i="1" dirty="0">
                <a:solidFill>
                  <a:srgbClr val="08649C"/>
                </a:solidFill>
              </a:rPr>
              <a:t>not</a:t>
            </a:r>
            <a:r>
              <a:rPr lang="en-US" sz="2000" b="1" dirty="0">
                <a:solidFill>
                  <a:srgbClr val="08649C"/>
                </a:solidFill>
              </a:rPr>
              <a:t> CAT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S</a:t>
            </a:r>
            <a:r>
              <a:rPr lang="en-US" sz="2000" b="1" dirty="0">
                <a:solidFill>
                  <a:srgbClr val="08649C"/>
                </a:solidFill>
              </a:rPr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>
                <a:solidFill>
                  <a:srgbClr val="08649C"/>
                </a:solidFill>
              </a:rPr>
              <a:t> Choose a delimiter </a:t>
            </a:r>
            <a:r>
              <a:rPr lang="en-US" sz="2000" b="1" i="1" dirty="0">
                <a:solidFill>
                  <a:srgbClr val="08649C"/>
                </a:solidFill>
              </a:rPr>
              <a:t>different</a:t>
            </a:r>
            <a:r>
              <a:rPr lang="en-US" sz="2000" b="1" dirty="0">
                <a:solidFill>
                  <a:srgbClr val="08649C"/>
                </a:solidFill>
              </a:rPr>
              <a:t> from the </a:t>
            </a:r>
            <a:r>
              <a:rPr lang="en-US" sz="2000" b="1" i="1" dirty="0">
                <a:solidFill>
                  <a:srgbClr val="08649C"/>
                </a:solidFill>
              </a:rPr>
              <a:t>endpoints</a:t>
            </a:r>
            <a:r>
              <a:rPr lang="en-US" sz="2000" b="1" dirty="0">
                <a:solidFill>
                  <a:srgbClr val="08649C"/>
                </a:solidFill>
              </a:rPr>
              <a:t> of any key component to avoid a delimiter-endpoint conflation.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>
                <a:solidFill>
                  <a:srgbClr val="08649C"/>
                </a:solidFill>
              </a:rPr>
              <a:t> Bulletproof: Surround </a:t>
            </a:r>
            <a:r>
              <a:rPr lang="en-US" sz="2000" b="1" i="1" dirty="0">
                <a:solidFill>
                  <a:srgbClr val="08649C"/>
                </a:solidFill>
              </a:rPr>
              <a:t>each</a:t>
            </a:r>
            <a:r>
              <a:rPr lang="en-US" sz="2000" b="1" dirty="0">
                <a:solidFill>
                  <a:srgbClr val="08649C"/>
                </a:solidFill>
              </a:rPr>
              <a:t> key component </a:t>
            </a:r>
            <a:r>
              <a:rPr lang="en-US" sz="2000" b="1" dirty="0" smtClean="0">
                <a:solidFill>
                  <a:srgbClr val="08649C"/>
                </a:solidFill>
              </a:rPr>
              <a:t>with 2 </a:t>
            </a:r>
            <a:r>
              <a:rPr lang="en-US" sz="2000" b="1" dirty="0">
                <a:solidFill>
                  <a:srgbClr val="08649C"/>
                </a:solidFill>
              </a:rPr>
              <a:t>characters </a:t>
            </a:r>
            <a:r>
              <a:rPr lang="en-US" sz="2000" b="1" i="1" dirty="0">
                <a:solidFill>
                  <a:srgbClr val="08649C"/>
                </a:solidFill>
              </a:rPr>
              <a:t>different</a:t>
            </a:r>
            <a:r>
              <a:rPr lang="en-US" sz="2000" b="1" dirty="0">
                <a:solidFill>
                  <a:srgbClr val="08649C"/>
                </a:solidFill>
              </a:rPr>
              <a:t> from the </a:t>
            </a:r>
            <a:r>
              <a:rPr lang="en-US" sz="2000" b="1" dirty="0" smtClean="0">
                <a:solidFill>
                  <a:srgbClr val="08649C"/>
                </a:solidFill>
              </a:rPr>
              <a:t>delimiter (see </a:t>
            </a:r>
            <a:r>
              <a:rPr lang="en-US" sz="2000" b="1" dirty="0">
                <a:solidFill>
                  <a:srgbClr val="08649C"/>
                </a:solidFill>
              </a:rPr>
              <a:t>the </a:t>
            </a:r>
            <a:r>
              <a:rPr lang="en-US" sz="2000" b="1" dirty="0" smtClean="0">
                <a:solidFill>
                  <a:srgbClr val="08649C"/>
                </a:solidFill>
              </a:rPr>
              <a:t>SAS Global Forum 2018 paper #1755). </a:t>
            </a:r>
            <a:endParaRPr lang="en-US" sz="2000" b="1" dirty="0">
              <a:solidFill>
                <a:srgbClr val="08649C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title"/>
          </p:nvPr>
        </p:nvSpPr>
        <p:spPr>
          <a:xfrm>
            <a:off x="626364" y="344557"/>
            <a:ext cx="7891272" cy="468244"/>
          </a:xfrm>
        </p:spPr>
        <p:txBody>
          <a:bodyPr/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Key-Independent Uniform Segmentation: Recap</a:t>
            </a:r>
            <a:endParaRPr lang="en-US" sz="2400" b="1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96888" y="918818"/>
            <a:ext cx="692074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sz="2000" b="1" dirty="0" smtClean="0"/>
              <a:t>Key-independent </a:t>
            </a:r>
            <a:r>
              <a:rPr lang="en-US" sz="2000" b="1" dirty="0"/>
              <a:t>uniform segmentation works: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/>
              <a:t>  </a:t>
            </a:r>
            <a:r>
              <a:rPr lang="en-US" sz="2000" b="1" dirty="0">
                <a:solidFill>
                  <a:srgbClr val="08649C"/>
                </a:solidFill>
              </a:rPr>
              <a:t>Regardless of the input data </a:t>
            </a:r>
            <a:r>
              <a:rPr lang="en-US" sz="2000" b="1" dirty="0" smtClean="0">
                <a:solidFill>
                  <a:srgbClr val="08649C"/>
                </a:solidFill>
              </a:rPr>
              <a:t>nature.</a:t>
            </a:r>
            <a:endParaRPr lang="en-US" sz="2000" b="1" dirty="0">
              <a:solidFill>
                <a:srgbClr val="08649C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b="1" dirty="0"/>
              <a:t>  </a:t>
            </a:r>
            <a:r>
              <a:rPr lang="en-US" sz="2000" b="1" dirty="0">
                <a:solidFill>
                  <a:srgbClr val="08649C"/>
                </a:solidFill>
              </a:rPr>
              <a:t>Regardless of the </a:t>
            </a:r>
            <a:r>
              <a:rPr lang="en-US" sz="2000" b="1" dirty="0" smtClean="0">
                <a:solidFill>
                  <a:srgbClr val="08649C"/>
                </a:solidFill>
              </a:rPr>
              <a:t>industry</a:t>
            </a:r>
            <a:r>
              <a:rPr lang="en-US" sz="2000" b="1" dirty="0" smtClean="0">
                <a:solidFill>
                  <a:srgbClr val="08649C"/>
                </a:solidFill>
              </a:rPr>
              <a:t>.</a:t>
            </a:r>
          </a:p>
          <a:p>
            <a:pPr lvl="1">
              <a:buFont typeface="Arial" pitchFamily="34" charset="0"/>
              <a:buChar char="•"/>
            </a:pPr>
            <a:endParaRPr lang="en-US" sz="2000" b="1" dirty="0">
              <a:solidFill>
                <a:srgbClr val="08649C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It applies to data processing tasks such as: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08649C"/>
                </a:solidFill>
              </a:rPr>
              <a:t>Aggregation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08649C"/>
                </a:solidFill>
              </a:rPr>
              <a:t>Joining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08649C"/>
                </a:solidFill>
              </a:rPr>
              <a:t>Sorting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08649C"/>
                </a:solidFill>
              </a:rPr>
              <a:t>Or indeed any task based on grouping data by a </a:t>
            </a:r>
            <a:r>
              <a:rPr lang="en-US" sz="2000" b="1" dirty="0" smtClean="0">
                <a:solidFill>
                  <a:srgbClr val="08649C"/>
                </a:solidFill>
              </a:rPr>
              <a:t>key</a:t>
            </a:r>
          </a:p>
          <a:p>
            <a:pPr lvl="1">
              <a:buFont typeface="Arial" pitchFamily="34" charset="0"/>
              <a:buChar char="•"/>
            </a:pPr>
            <a:endParaRPr lang="en-US" sz="2000" b="1" dirty="0">
              <a:solidFill>
                <a:srgbClr val="08649C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b="1" dirty="0"/>
              <a:t> </a:t>
            </a:r>
            <a:r>
              <a:rPr lang="en-US" sz="2000" b="1" dirty="0" smtClean="0"/>
              <a:t>The feasibility of execution is traded for extra I/O. However: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08649C"/>
                </a:solidFill>
              </a:rPr>
              <a:t>The trade-off is not too onerous considering the WHERE clause.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08649C"/>
                </a:solidFill>
              </a:rPr>
              <a:t>It is better to read the data more than once than to fail the task.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08649C"/>
                </a:solidFill>
              </a:rPr>
              <a:t>The segments can be processed sequentially or in parallel.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08649C"/>
                </a:solidFill>
              </a:rPr>
              <a:t>At the IT data planning stage, variable SEGMENT can be created and indexed ahead of time.</a:t>
            </a:r>
            <a:endParaRPr lang="en-US" sz="2000" dirty="0">
              <a:solidFill>
                <a:srgbClr val="08649C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364" y="560832"/>
            <a:ext cx="7891272" cy="609600"/>
          </a:xfrm>
        </p:spPr>
        <p:txBody>
          <a:bodyPr/>
          <a:lstStyle/>
          <a:p>
            <a:r>
              <a:rPr lang="en-US" sz="2400" b="1" dirty="0">
                <a:solidFill>
                  <a:srgbClr val="008000"/>
                </a:solidFill>
              </a:rPr>
              <a:t>A Common Problem: Input Too Large for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626365" y="1484244"/>
            <a:ext cx="5429879" cy="452340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600" b="1" dirty="0" smtClean="0">
                <a:solidFill>
                  <a:schemeClr val="accent6">
                    <a:lumMod val="50000"/>
                  </a:schemeClr>
                </a:solidFill>
              </a:rPr>
              <a:t>Two </a:t>
            </a:r>
            <a:r>
              <a:rPr lang="en-US" sz="2600" b="1" dirty="0">
                <a:solidFill>
                  <a:schemeClr val="accent6">
                    <a:lumMod val="50000"/>
                  </a:schemeClr>
                </a:solidFill>
              </a:rPr>
              <a:t>common </a:t>
            </a:r>
            <a:r>
              <a:rPr lang="en-US" sz="2600" b="1" dirty="0" smtClean="0">
                <a:solidFill>
                  <a:schemeClr val="accent6">
                    <a:lumMod val="50000"/>
                  </a:schemeClr>
                </a:solidFill>
              </a:rPr>
              <a:t>approaches.</a:t>
            </a:r>
            <a:endParaRPr lang="en-US" sz="26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2400" dirty="0"/>
              <a:t>	</a:t>
            </a:r>
          </a:p>
          <a:p>
            <a:pPr>
              <a:buNone/>
            </a:pPr>
            <a:r>
              <a:rPr lang="en-US" sz="2400" dirty="0" smtClean="0"/>
              <a:t>  </a:t>
            </a:r>
            <a:r>
              <a:rPr lang="en-US" sz="2400" b="1" u="sng" dirty="0" smtClean="0"/>
              <a:t>Get </a:t>
            </a:r>
            <a:r>
              <a:rPr lang="en-US" sz="2400" b="1" u="sng" dirty="0"/>
              <a:t>more resources</a:t>
            </a:r>
            <a:r>
              <a:rPr lang="en-US" sz="2400" b="1" dirty="0"/>
              <a:t>:</a:t>
            </a:r>
          </a:p>
          <a:p>
            <a:pPr marL="697230" lvl="1" indent="-514350">
              <a:buFont typeface="+mj-lt"/>
              <a:buAutoNum type="arabicPeriod"/>
            </a:pPr>
            <a:r>
              <a:rPr lang="en-US" sz="2100" b="1" dirty="0">
                <a:solidFill>
                  <a:srgbClr val="08649C"/>
                </a:solidFill>
              </a:rPr>
              <a:t>Request more resources(disk, memory, etc.).</a:t>
            </a:r>
          </a:p>
          <a:p>
            <a:pPr marL="697230" lvl="1" indent="-514350">
              <a:buFont typeface="+mj-lt"/>
              <a:buAutoNum type="arabicPeriod"/>
            </a:pPr>
            <a:r>
              <a:rPr lang="en-US" sz="2100" b="1" dirty="0">
                <a:solidFill>
                  <a:srgbClr val="08649C"/>
                </a:solidFill>
              </a:rPr>
              <a:t>If </a:t>
            </a:r>
            <a:r>
              <a:rPr lang="en-US" sz="2100" b="1" dirty="0" smtClean="0">
                <a:solidFill>
                  <a:srgbClr val="08649C"/>
                </a:solidFill>
              </a:rPr>
              <a:t>still not </a:t>
            </a:r>
            <a:r>
              <a:rPr lang="en-US" sz="2100" b="1" dirty="0">
                <a:solidFill>
                  <a:srgbClr val="08649C"/>
                </a:solidFill>
              </a:rPr>
              <a:t>enough, </a:t>
            </a:r>
            <a:r>
              <a:rPr lang="en-US" sz="2100" b="1" dirty="0" smtClean="0">
                <a:solidFill>
                  <a:srgbClr val="08649C"/>
                </a:solidFill>
              </a:rPr>
              <a:t>go to #1 </a:t>
            </a:r>
            <a:r>
              <a:rPr lang="en-US" sz="2100" b="1" dirty="0" smtClean="0">
                <a:solidFill>
                  <a:srgbClr val="FF0000"/>
                </a:solidFill>
                <a:sym typeface="Wingdings"/>
              </a:rPr>
              <a:t></a:t>
            </a:r>
            <a:endParaRPr lang="en-US" sz="2100" b="1" dirty="0">
              <a:solidFill>
                <a:srgbClr val="FF0000"/>
              </a:solidFill>
            </a:endParaRPr>
          </a:p>
          <a:p>
            <a:pPr marL="697230" lvl="1" indent="-514350">
              <a:buFont typeface="+mj-lt"/>
              <a:buAutoNum type="arabicPeriod"/>
            </a:pPr>
            <a:endParaRPr lang="en-US" dirty="0">
              <a:solidFill>
                <a:srgbClr val="08649C"/>
              </a:solidFill>
            </a:endParaRPr>
          </a:p>
          <a:p>
            <a:pPr>
              <a:buNone/>
            </a:pPr>
            <a:r>
              <a:rPr lang="en-US" sz="2400" dirty="0" smtClean="0"/>
              <a:t>   </a:t>
            </a:r>
            <a:r>
              <a:rPr lang="en-US" sz="2400" b="1" u="sng" dirty="0" smtClean="0"/>
              <a:t>Divide-and-conquer</a:t>
            </a:r>
            <a:r>
              <a:rPr lang="en-US" sz="2400" b="1" dirty="0" smtClean="0"/>
              <a:t>:</a:t>
            </a:r>
          </a:p>
          <a:p>
            <a:pPr marL="697230" lvl="1" indent="-514350">
              <a:buFont typeface="+mj-lt"/>
              <a:buAutoNum type="arabicPeriod"/>
            </a:pPr>
            <a:r>
              <a:rPr lang="en-US" sz="2100" b="1" dirty="0" smtClean="0">
                <a:solidFill>
                  <a:srgbClr val="08649C"/>
                </a:solidFill>
              </a:rPr>
              <a:t>Segment </a:t>
            </a:r>
            <a:r>
              <a:rPr lang="en-US" sz="2100" b="1" dirty="0">
                <a:solidFill>
                  <a:srgbClr val="08649C"/>
                </a:solidFill>
              </a:rPr>
              <a:t>input into a number of smaller chunks.</a:t>
            </a:r>
          </a:p>
          <a:p>
            <a:pPr marL="697230" lvl="1" indent="-514350">
              <a:buFont typeface="+mj-lt"/>
              <a:buAutoNum type="arabicPeriod"/>
            </a:pPr>
            <a:r>
              <a:rPr lang="en-US" sz="2100" b="1" dirty="0">
                <a:solidFill>
                  <a:srgbClr val="08649C"/>
                </a:solidFill>
              </a:rPr>
              <a:t>Process each segment individually.</a:t>
            </a:r>
          </a:p>
          <a:p>
            <a:pPr marL="697230" lvl="1" indent="-514350">
              <a:buFont typeface="+mj-lt"/>
              <a:buAutoNum type="arabicPeriod"/>
            </a:pPr>
            <a:r>
              <a:rPr lang="en-US" sz="2100" b="1" dirty="0">
                <a:solidFill>
                  <a:srgbClr val="08649C"/>
                </a:solidFill>
              </a:rPr>
              <a:t>Add output from each process to the final result.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30B4B47-C2E5-42B9-9F65-FD95C4CCCE56}"/>
              </a:ext>
            </a:extLst>
          </p:cNvPr>
          <p:cNvSpPr txBox="1"/>
          <p:nvPr/>
        </p:nvSpPr>
        <p:spPr>
          <a:xfrm>
            <a:off x="6231636" y="2641601"/>
            <a:ext cx="2692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6">
                    <a:lumMod val="50000"/>
                  </a:schemeClr>
                </a:solidFill>
              </a:rPr>
              <a:t>Get more resources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Will eventually fail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Data continues to grow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Budget is tight.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C5B3AB1-014F-471C-A1A6-FE068858B2C2}"/>
              </a:ext>
            </a:extLst>
          </p:cNvPr>
          <p:cNvSpPr txBox="1"/>
          <p:nvPr/>
        </p:nvSpPr>
        <p:spPr>
          <a:xfrm>
            <a:off x="6231636" y="4620591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6">
                    <a:lumMod val="50000"/>
                  </a:schemeClr>
                </a:solidFill>
              </a:rPr>
              <a:t>Divide-and-conquer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How?</a:t>
            </a:r>
          </a:p>
        </p:txBody>
      </p:sp>
    </p:spTree>
    <p:extLst>
      <p:ext uri="{BB962C8B-B14F-4D97-AF65-F5344CB8AC3E}">
        <p14:creationId xmlns="" xmlns:p14="http://schemas.microsoft.com/office/powerpoint/2010/main" val="34891825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2A507B-1AEF-4707-9F06-C293AA236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Two Divide-And-Conquer Modes</a:t>
            </a:r>
            <a:endParaRPr lang="en-US" sz="2400" b="1" dirty="0">
              <a:solidFill>
                <a:srgbClr val="008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99DAB9A-5EB6-4B9D-AFA9-F494CF5D159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732921" y="1263374"/>
            <a:ext cx="5847323" cy="490486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08649C"/>
                </a:solidFill>
              </a:rPr>
              <a:t>Segment input evenly and process the segments individually; then stack up the results. </a:t>
            </a:r>
            <a:endParaRPr lang="en-US" sz="2200" b="1" dirty="0" smtClean="0">
              <a:solidFill>
                <a:srgbClr val="08649C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200" b="1" dirty="0" smtClean="0">
              <a:solidFill>
                <a:srgbClr val="08649C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200" b="1" dirty="0" smtClean="0">
                <a:solidFill>
                  <a:schemeClr val="tx1"/>
                </a:solidFill>
              </a:rPr>
              <a:t>The manner of input segmentation is dictated by the nature of the data processing task</a:t>
            </a:r>
            <a:r>
              <a:rPr lang="en-US" sz="2200" b="1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Wingdings" pitchFamily="2" charset="2"/>
              <a:buChar char="§"/>
            </a:pPr>
            <a:endParaRPr lang="en-US" sz="2200" b="1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08649C"/>
                </a:solidFill>
              </a:rPr>
              <a:t> In general, it can be done in 2 ways:</a:t>
            </a:r>
          </a:p>
          <a:p>
            <a:pPr>
              <a:buFont typeface="Wingdings" pitchFamily="2" charset="2"/>
              <a:buChar char="§"/>
            </a:pPr>
            <a:endParaRPr lang="en-US" sz="2200" b="1" dirty="0" smtClean="0">
              <a:solidFill>
                <a:srgbClr val="08649C"/>
              </a:solidFill>
            </a:endParaRPr>
          </a:p>
          <a:p>
            <a:pPr marL="822960" lvl="2" indent="-457200">
              <a:buFont typeface="+mj-lt"/>
              <a:buAutoNum type="arabicPeriod"/>
            </a:pPr>
            <a:r>
              <a:rPr lang="en-US" sz="2200" b="1" i="1" dirty="0" smtClean="0">
                <a:solidFill>
                  <a:schemeClr val="accent6">
                    <a:lumMod val="50000"/>
                  </a:schemeClr>
                </a:solidFill>
              </a:rPr>
              <a:t>Arbitrary</a:t>
            </a: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200" b="1" dirty="0">
                <a:solidFill>
                  <a:schemeClr val="accent6">
                    <a:lumMod val="50000"/>
                  </a:schemeClr>
                </a:solidFill>
              </a:rPr>
              <a:t>Segmentation</a:t>
            </a:r>
          </a:p>
          <a:p>
            <a:pPr marL="822960" lvl="2" indent="-457200">
              <a:buFont typeface="+mj-lt"/>
              <a:buAutoNum type="arabicPeriod"/>
            </a:pPr>
            <a:r>
              <a:rPr lang="en-US" sz="2200" b="1" i="1" dirty="0" smtClean="0">
                <a:solidFill>
                  <a:schemeClr val="accent6">
                    <a:lumMod val="50000"/>
                  </a:schemeClr>
                </a:solidFill>
              </a:rPr>
              <a:t>Key-Independent</a:t>
            </a: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 Segmentation (i.e., </a:t>
            </a:r>
            <a:r>
              <a:rPr lang="en-US" sz="2200" b="1" i="1" dirty="0" smtClean="0">
                <a:solidFill>
                  <a:schemeClr val="accent6">
                    <a:lumMod val="50000"/>
                  </a:schemeClr>
                </a:solidFill>
              </a:rPr>
              <a:t>blind</a:t>
            </a: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 segmentation)</a:t>
            </a:r>
            <a:endParaRPr lang="en-US" sz="22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26093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364" y="256033"/>
            <a:ext cx="7891272" cy="539097"/>
          </a:xfrm>
        </p:spPr>
        <p:txBody>
          <a:bodyPr/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(Very) Small Sample Input File TRANS</a:t>
            </a:r>
            <a:endParaRPr lang="en-US" sz="2400" b="1" dirty="0">
              <a:solidFill>
                <a:srgbClr val="008000"/>
              </a:solidFill>
            </a:endParaRP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="" xmlns:p14="http://schemas.microsoft.com/office/powerpoint/2010/main" val="2115025695"/>
              </p:ext>
            </p:extLst>
          </p:nvPr>
        </p:nvGraphicFramePr>
        <p:xfrm>
          <a:off x="3313044" y="962991"/>
          <a:ext cx="2345633" cy="54167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87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33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8309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704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r>
                        <a:rPr lang="en-US" sz="1900" b="1" dirty="0" err="1">
                          <a:solidFill>
                            <a:srgbClr val="08649C"/>
                          </a:solidFill>
                          <a:latin typeface="+mn-lt"/>
                          <a:cs typeface="Courier New" pitchFamily="49" charset="0"/>
                        </a:rPr>
                        <a:t>Obs</a:t>
                      </a:r>
                      <a:endParaRPr lang="en-US" sz="1900" b="1" dirty="0">
                        <a:solidFill>
                          <a:srgbClr val="08649C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rgbClr val="08649C"/>
                          </a:solidFill>
                          <a:latin typeface="+mn-lt"/>
                          <a:cs typeface="Courier New" pitchFamily="49" charset="0"/>
                        </a:rPr>
                        <a:t>ID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rgbClr val="08649C"/>
                          </a:solidFill>
                          <a:latin typeface="+mn-lt"/>
                          <a:cs typeface="Courier New" pitchFamily="49" charset="0"/>
                        </a:rPr>
                        <a:t>KEY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rgbClr val="08649C"/>
                          </a:solidFill>
                          <a:latin typeface="+mn-lt"/>
                          <a:cs typeface="Courier New" pitchFamily="49" charset="0"/>
                        </a:rPr>
                        <a:t>VAR</a:t>
                      </a:r>
                    </a:p>
                  </a:txBody>
                  <a:tcPr marL="0" marR="0" marT="0" marB="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0035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B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</a:p>
                  </a:txBody>
                  <a:tcPr marT="60960" marB="60960" anchor="ctr" anchorCtr="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375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B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3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B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3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4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A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3</a:t>
                      </a:r>
                    </a:p>
                  </a:txBody>
                  <a:tcPr marT="60960" marB="60960" anchor="ctr" anchorCtr="1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375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5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A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</a:p>
                  </a:txBody>
                  <a:tcPr marT="60960" marB="60960" anchor="ctr" anchorCtr="1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375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6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A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3</a:t>
                      </a:r>
                    </a:p>
                  </a:txBody>
                  <a:tcPr marT="60960" marB="60960" anchor="ctr" anchorCtr="1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375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7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B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3</a:t>
                      </a:r>
                    </a:p>
                  </a:txBody>
                  <a:tcPr marT="60960" marB="60960" anchor="ctr" anchorCtr="1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375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8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B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3</a:t>
                      </a:r>
                    </a:p>
                  </a:txBody>
                  <a:tcPr marT="60960" marB="60960" anchor="ctr" anchorCtr="1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375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9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A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3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3375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10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B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3375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11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B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3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</a:p>
                  </a:txBody>
                  <a:tcPr marT="60960" marB="60960" anchor="ctr" anchorCtr="1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3375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12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A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3</a:t>
                      </a:r>
                    </a:p>
                  </a:txBody>
                  <a:tcPr marT="60960" marB="60960" anchor="ctr" anchorCtr="1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3375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13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B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3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3375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14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A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3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</a:p>
                  </a:txBody>
                  <a:tcPr marT="60960" marB="60960" anchor="ctr" anchorCtr="1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3375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15</a:t>
                      </a:r>
                    </a:p>
                  </a:txBody>
                  <a:tcPr marT="60960" marB="60960" anchor="ctr" anchorCtr="1"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A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</a:p>
                  </a:txBody>
                  <a:tcPr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+mn-lt"/>
                          <a:cs typeface="Courier New" pitchFamily="49" charset="0"/>
                        </a:rPr>
                        <a:t>3</a:t>
                      </a:r>
                    </a:p>
                  </a:txBody>
                  <a:tcPr marT="60960" marB="60960" anchor="ctr" anchorCtr="1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218913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solidFill>
                  <a:srgbClr val="008000"/>
                </a:solidFill>
              </a:rPr>
              <a:t>Segmented </a:t>
            </a:r>
            <a:r>
              <a:rPr lang="en-US" sz="2400" b="1" dirty="0" smtClean="0">
                <a:solidFill>
                  <a:srgbClr val="008000"/>
                </a:solidFill>
              </a:rPr>
              <a:t>Aggregation</a:t>
            </a:r>
            <a:endParaRPr lang="en-US" sz="2400" b="1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066800" y="1122018"/>
            <a:ext cx="7620000" cy="5035825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Imagine: </a:t>
            </a:r>
            <a:r>
              <a:rPr lang="en-US" sz="2000" b="1" dirty="0" smtClean="0">
                <a:solidFill>
                  <a:schemeClr val="tx1"/>
                </a:solidFill>
              </a:rPr>
              <a:t>An input file 1 billion times larger than TRANS.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Problem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: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rgbClr val="08649C"/>
                </a:solidFill>
              </a:rPr>
              <a:t>Input </a:t>
            </a:r>
            <a:r>
              <a:rPr lang="en-US" sz="2000" b="1" dirty="0" smtClean="0">
                <a:solidFill>
                  <a:srgbClr val="08649C"/>
                </a:solidFill>
              </a:rPr>
              <a:t>may be too </a:t>
            </a:r>
            <a:r>
              <a:rPr lang="en-US" sz="2000" b="1" dirty="0">
                <a:solidFill>
                  <a:srgbClr val="08649C"/>
                </a:solidFill>
              </a:rPr>
              <a:t>large to </a:t>
            </a:r>
            <a:r>
              <a:rPr lang="en-US" sz="2000" b="1" dirty="0" smtClean="0">
                <a:solidFill>
                  <a:srgbClr val="08649C"/>
                </a:solidFill>
              </a:rPr>
              <a:t>be aggregated </a:t>
            </a:r>
            <a:r>
              <a:rPr lang="en-US" sz="2000" b="1" dirty="0">
                <a:solidFill>
                  <a:srgbClr val="08649C"/>
                </a:solidFill>
              </a:rPr>
              <a:t>in a </a:t>
            </a:r>
            <a:r>
              <a:rPr lang="en-US" sz="2000" b="1" i="1" dirty="0">
                <a:solidFill>
                  <a:srgbClr val="08649C"/>
                </a:solidFill>
              </a:rPr>
              <a:t>single</a:t>
            </a:r>
            <a:r>
              <a:rPr lang="en-US" sz="2000" b="1" dirty="0">
                <a:solidFill>
                  <a:srgbClr val="08649C"/>
                </a:solidFill>
              </a:rPr>
              <a:t> </a:t>
            </a:r>
            <a:r>
              <a:rPr lang="en-US" sz="2000" b="1" dirty="0" smtClean="0">
                <a:solidFill>
                  <a:srgbClr val="08649C"/>
                </a:solidFill>
              </a:rPr>
              <a:t>pass.</a:t>
            </a:r>
            <a:endParaRPr lang="en-US" sz="2000" b="1" dirty="0">
              <a:solidFill>
                <a:srgbClr val="08649C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Question:</a:t>
            </a:r>
            <a:r>
              <a:rPr lang="en-US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Can we then do it </a:t>
            </a:r>
            <a:r>
              <a:rPr lang="en-US" sz="2000" b="1" dirty="0">
                <a:solidFill>
                  <a:schemeClr val="tx1"/>
                </a:solidFill>
              </a:rPr>
              <a:t>in </a:t>
            </a:r>
            <a:r>
              <a:rPr lang="en-US" sz="2000" b="1" i="1" dirty="0">
                <a:solidFill>
                  <a:schemeClr val="tx1"/>
                </a:solidFill>
              </a:rPr>
              <a:t>multiple</a:t>
            </a:r>
            <a:r>
              <a:rPr lang="en-US" sz="2000" b="1" dirty="0">
                <a:solidFill>
                  <a:schemeClr val="tx1"/>
                </a:solidFill>
              </a:rPr>
              <a:t> passes</a:t>
            </a:r>
            <a:r>
              <a:rPr lang="en-US" sz="2000" b="1" dirty="0" smtClean="0">
                <a:solidFill>
                  <a:schemeClr val="tx1"/>
                </a:solidFill>
              </a:rPr>
              <a:t>?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Result:</a:t>
            </a:r>
            <a:r>
              <a:rPr lang="en-US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rgbClr val="08649C"/>
                </a:solidFill>
              </a:rPr>
              <a:t>Need the final </a:t>
            </a:r>
            <a:r>
              <a:rPr lang="en-US" sz="2000" b="1" dirty="0">
                <a:solidFill>
                  <a:srgbClr val="08649C"/>
                </a:solidFill>
              </a:rPr>
              <a:t>output the same as </a:t>
            </a:r>
            <a:r>
              <a:rPr lang="en-US" sz="2000" b="1" dirty="0" smtClean="0">
                <a:solidFill>
                  <a:srgbClr val="08649C"/>
                </a:solidFill>
              </a:rPr>
              <a:t>if from </a:t>
            </a:r>
            <a:r>
              <a:rPr lang="en-US" sz="2000" b="1" dirty="0">
                <a:solidFill>
                  <a:srgbClr val="08649C"/>
                </a:solidFill>
              </a:rPr>
              <a:t>a single </a:t>
            </a:r>
            <a:r>
              <a:rPr lang="en-US" sz="2000" b="1" dirty="0" smtClean="0">
                <a:solidFill>
                  <a:srgbClr val="08649C"/>
                </a:solidFill>
              </a:rPr>
              <a:t>pass</a:t>
            </a:r>
            <a:r>
              <a:rPr lang="en-US" sz="2000" b="1" dirty="0" smtClean="0">
                <a:solidFill>
                  <a:srgbClr val="08649C"/>
                </a:solidFill>
              </a:rPr>
              <a:t>.</a:t>
            </a:r>
          </a:p>
          <a:p>
            <a:pPr>
              <a:buFont typeface="Wingdings" pitchFamily="2" charset="2"/>
              <a:buChar char="§"/>
            </a:pPr>
            <a:endParaRPr lang="en-US" sz="2000" b="1" dirty="0" smtClean="0">
              <a:solidFill>
                <a:srgbClr val="08649C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For example: </a:t>
            </a:r>
            <a:r>
              <a:rPr lang="en-US" sz="2000" b="1" dirty="0" smtClean="0">
                <a:solidFill>
                  <a:schemeClr val="tx1"/>
                </a:solidFill>
              </a:rPr>
              <a:t>For our sample input file TRANS: </a:t>
            </a:r>
            <a:endParaRPr lang="en-US" sz="2000" b="1" dirty="0">
              <a:solidFill>
                <a:schemeClr val="tx1"/>
              </a:solidFill>
            </a:endParaRPr>
          </a:p>
          <a:p>
            <a:pPr>
              <a:buNone/>
            </a:pP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1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17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ID</a:t>
            </a:r>
          </a:p>
          <a:p>
            <a:pPr>
              <a:buNone/>
            </a:pPr>
            <a:r>
              <a:rPr lang="en-US" sz="17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7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US" sz="1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          </a:t>
            </a:r>
            <a:endParaRPr lang="en-US" sz="17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7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sum (</a:t>
            </a:r>
            <a:r>
              <a:rPr lang="en-US" sz="1700" b="1" dirty="0" err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7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)            </a:t>
            </a:r>
            <a:r>
              <a:rPr lang="en-US" sz="1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as</a:t>
            </a:r>
            <a:r>
              <a:rPr lang="en-US" sz="1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SUM</a:t>
            </a:r>
            <a:r>
              <a:rPr lang="en-US" sz="1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  </a:t>
            </a:r>
            <a:endParaRPr lang="en-US" sz="17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7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count (</a:t>
            </a:r>
            <a:r>
              <a:rPr lang="en-US" sz="1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distinct </a:t>
            </a:r>
            <a:r>
              <a:rPr lang="en-US" sz="1700" b="1" dirty="0" err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as</a:t>
            </a:r>
            <a:r>
              <a:rPr lang="en-US" sz="1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UCOUNT</a:t>
            </a:r>
          </a:p>
          <a:p>
            <a:pPr>
              <a:buNone/>
            </a:pPr>
            <a:r>
              <a:rPr lang="en-US" sz="1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from   TRANS                        </a:t>
            </a:r>
            <a:endParaRPr lang="en-US" sz="1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group</a:t>
            </a:r>
            <a:r>
              <a:rPr lang="en-US" sz="17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ID</a:t>
            </a:r>
          </a:p>
          <a:p>
            <a:pPr>
              <a:buNone/>
            </a:pPr>
            <a:r>
              <a:rPr lang="en-US" sz="17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7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Key  </a:t>
            </a:r>
            <a:endParaRPr lang="en-US" sz="1700" b="1" dirty="0" smtClean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218913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891272" cy="609600"/>
          </a:xfrm>
        </p:spPr>
        <p:txBody>
          <a:bodyPr/>
          <a:lstStyle/>
          <a:p>
            <a:r>
              <a:rPr lang="en-US" sz="2400" b="1" dirty="0">
                <a:solidFill>
                  <a:srgbClr val="008000"/>
                </a:solidFill>
              </a:rPr>
              <a:t>Arbitrary Segmentation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719129" y="1387061"/>
            <a:ext cx="7891272" cy="425394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Approach:</a:t>
            </a:r>
            <a:r>
              <a:rPr lang="en-US" sz="2000" b="1" dirty="0" smtClean="0">
                <a:solidFill>
                  <a:schemeClr val="tx1"/>
                </a:solidFill>
              </a:rPr>
              <a:t> Use </a:t>
            </a:r>
            <a:r>
              <a:rPr lang="en-US" sz="2000" b="1" i="1" dirty="0" smtClean="0">
                <a:solidFill>
                  <a:schemeClr val="tx1"/>
                </a:solidFill>
              </a:rPr>
              <a:t>any</a:t>
            </a:r>
            <a:r>
              <a:rPr lang="en-US" sz="2000" b="1" dirty="0" smtClean="0">
                <a:solidFill>
                  <a:schemeClr val="tx1"/>
                </a:solidFill>
              </a:rPr>
              <a:t> method to divide input into a number of nearly equal segments - </a:t>
            </a:r>
            <a:r>
              <a:rPr lang="en-US" sz="2000" b="1" i="1" dirty="0" smtClean="0">
                <a:solidFill>
                  <a:schemeClr val="tx1"/>
                </a:solidFill>
              </a:rPr>
              <a:t>regardless of the key-values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</a:p>
          <a:p>
            <a:pPr algn="ctr">
              <a:buNone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 lvl="1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For example:</a:t>
            </a:r>
            <a:r>
              <a:rPr lang="en-US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1</a:t>
            </a:r>
            <a:r>
              <a:rPr lang="en-US" sz="2000" b="1" baseline="30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st</a:t>
            </a:r>
            <a:r>
              <a:rPr lang="en-US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N</a:t>
            </a:r>
            <a:r>
              <a:rPr lang="en-US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/3 records -- 2</a:t>
            </a:r>
            <a:r>
              <a:rPr lang="en-US" sz="2000" b="1" baseline="30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nd</a:t>
            </a:r>
            <a:r>
              <a:rPr lang="en-US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N</a:t>
            </a:r>
            <a:r>
              <a:rPr lang="en-US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/3 records -- 3</a:t>
            </a:r>
            <a:r>
              <a:rPr lang="en-US" sz="2000" b="1" baseline="30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rd</a:t>
            </a:r>
            <a:r>
              <a:rPr lang="en-US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N</a:t>
            </a:r>
            <a:r>
              <a:rPr lang="en-US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/3 records.</a:t>
            </a:r>
          </a:p>
          <a:p>
            <a:pPr lvl="1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Works for: </a:t>
            </a:r>
            <a:r>
              <a:rPr lang="en-US" sz="2000" b="1" dirty="0" smtClean="0">
                <a:solidFill>
                  <a:schemeClr val="tx1"/>
                </a:solidFill>
              </a:rPr>
              <a:t>Segmented sorting since the sorted segments are </a:t>
            </a:r>
            <a:r>
              <a:rPr lang="en-US" sz="2000" b="1" i="1" dirty="0" smtClean="0">
                <a:solidFill>
                  <a:schemeClr val="tx1"/>
                </a:solidFill>
              </a:rPr>
              <a:t>interleaved</a:t>
            </a:r>
            <a:r>
              <a:rPr lang="en-US" sz="2000" b="1" dirty="0" smtClean="0">
                <a:solidFill>
                  <a:schemeClr val="tx1"/>
                </a:solidFill>
              </a:rPr>
              <a:t>  in the end. 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lvl="1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Problem: </a:t>
            </a:r>
            <a:r>
              <a:rPr lang="en-US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The same key-value may </a:t>
            </a:r>
            <a:r>
              <a:rPr lang="en-US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end </a:t>
            </a:r>
            <a:r>
              <a:rPr lang="en-US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up in </a:t>
            </a:r>
            <a:r>
              <a:rPr lang="en-US" sz="2000" b="1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more than one </a:t>
            </a:r>
            <a:r>
              <a:rPr lang="en-US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segment.</a:t>
            </a:r>
          </a:p>
          <a:p>
            <a:pPr lvl="1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Thus:</a:t>
            </a:r>
            <a:r>
              <a:rPr lang="en-US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Arbitrary segmentation won’t always reliably work for other key-based tasks, such as aggregation or joining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</a:p>
          <a:p>
            <a:pPr lvl="1"/>
            <a:endParaRPr lang="en-US" sz="2000" b="1" dirty="0" smtClean="0">
              <a:solidFill>
                <a:schemeClr val="tx1"/>
              </a:solidFill>
            </a:endParaRPr>
          </a:p>
          <a:p>
            <a:pPr lvl="1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Conclusion: </a:t>
            </a:r>
            <a:r>
              <a:rPr lang="en-US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Arbitrary segmentation is </a:t>
            </a:r>
            <a:r>
              <a:rPr lang="en-US" sz="2000" b="1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very limited</a:t>
            </a:r>
            <a:r>
              <a:rPr lang="en-US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in what can be done and/or requires assumptions about the data.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218913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3776</Words>
  <Application>Microsoft Office PowerPoint</Application>
  <PresentationFormat>On-screen Show (4:3)</PresentationFormat>
  <Paragraphs>907</Paragraphs>
  <Slides>41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Divide And Conquer  Using a Hash Function</vt:lpstr>
      <vt:lpstr>First Things First</vt:lpstr>
      <vt:lpstr>Business Scenario</vt:lpstr>
      <vt:lpstr>Aggregation Scenarios</vt:lpstr>
      <vt:lpstr>A Common Problem: Input Too Large for Resources</vt:lpstr>
      <vt:lpstr>Two Divide-And-Conquer Modes</vt:lpstr>
      <vt:lpstr>(Very) Small Sample Input File TRANS</vt:lpstr>
      <vt:lpstr>Segmented Aggregation</vt:lpstr>
      <vt:lpstr>Arbitrary Segmentation</vt:lpstr>
      <vt:lpstr>Arbitrary Segmentation: Will It Work for Aggregation?</vt:lpstr>
      <vt:lpstr>Aggregation via Arbitrary Segmentation: Fails</vt:lpstr>
      <vt:lpstr>Ergo: Aggregation Needs Key-Independent Segments</vt:lpstr>
      <vt:lpstr>Explicit Key-Based Segmentation</vt:lpstr>
      <vt:lpstr>Explicit Key-Based Segmentation: Example</vt:lpstr>
      <vt:lpstr>Blind Key-Based Segmentation</vt:lpstr>
      <vt:lpstr>Hash Function Segmentation: Premises</vt:lpstr>
      <vt:lpstr>Hash Segmentation: The Concept </vt:lpstr>
      <vt:lpstr>Applying a Hash Function</vt:lpstr>
      <vt:lpstr>Demo: Hash Signature HKEY for Sample File TRANS</vt:lpstr>
      <vt:lpstr>Hash Signature Randomness</vt:lpstr>
      <vt:lpstr>Converting Hash Signature HKEY into Segments</vt:lpstr>
      <vt:lpstr>Segmentation Picture for Distinct (ID,KEY) from TRANS</vt:lpstr>
      <vt:lpstr>Segmented Aggregation Put Together: Step 1</vt:lpstr>
      <vt:lpstr>Segmented Aggregation Put Together: Step 2</vt:lpstr>
      <vt:lpstr>Aggregation Results</vt:lpstr>
      <vt:lpstr>More on Hash Signature Segmentation</vt:lpstr>
      <vt:lpstr>More Numerous Distinct Input Keys</vt:lpstr>
      <vt:lpstr>More Numerous Distinct Input Keys (Cont’d)</vt:lpstr>
      <vt:lpstr>Segmentation Based Directly on HKEY Byte Values</vt:lpstr>
      <vt:lpstr>Randomness and Key-To-Segment Mapping</vt:lpstr>
      <vt:lpstr>Randomness and Key-To-Segment Mapping (Cont’d)</vt:lpstr>
      <vt:lpstr>Aggregation Method Choice Is … Any Method</vt:lpstr>
      <vt:lpstr>Input Segmentation for Joins</vt:lpstr>
      <vt:lpstr>Input Segmentation for Joins (Cont’d)</vt:lpstr>
      <vt:lpstr>Selecting the Number of Segments N </vt:lpstr>
      <vt:lpstr>Allocating the HBYTE Width W in Whole Bytes </vt:lpstr>
      <vt:lpstr>Allocating HBYTE Width W in Bits </vt:lpstr>
      <vt:lpstr>Ensuring One-to-One Process-KeyHKEY Mapping</vt:lpstr>
      <vt:lpstr>Hash Function Uniqueness</vt:lpstr>
      <vt:lpstr>Concatenation Uniqueness</vt:lpstr>
      <vt:lpstr>Key-Independent Uniform Segmentation: Recap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Key-Independent Uniform Segmentation of Arbitrary Input  Using a Hash Function</dc:title>
  <dc:creator>sashole</dc:creator>
  <cp:lastModifiedBy>sashole</cp:lastModifiedBy>
  <cp:revision>14</cp:revision>
  <dcterms:created xsi:type="dcterms:W3CDTF">2006-08-16T00:00:00Z</dcterms:created>
  <dcterms:modified xsi:type="dcterms:W3CDTF">2018-06-18T05:02:57Z</dcterms:modified>
</cp:coreProperties>
</file>